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61" r:id="rId5"/>
    <p:sldId id="262" r:id="rId6"/>
    <p:sldId id="263" r:id="rId7"/>
    <p:sldId id="268" r:id="rId8"/>
    <p:sldId id="341" r:id="rId9"/>
    <p:sldId id="332" r:id="rId10"/>
    <p:sldId id="333" r:id="rId11"/>
    <p:sldId id="266" r:id="rId12"/>
    <p:sldId id="272" r:id="rId13"/>
    <p:sldId id="273" r:id="rId14"/>
    <p:sldId id="336" r:id="rId15"/>
    <p:sldId id="337" r:id="rId16"/>
    <p:sldId id="338" r:id="rId17"/>
    <p:sldId id="274" r:id="rId18"/>
    <p:sldId id="283" r:id="rId19"/>
    <p:sldId id="286" r:id="rId20"/>
    <p:sldId id="287" r:id="rId21"/>
    <p:sldId id="327" r:id="rId22"/>
    <p:sldId id="328" r:id="rId23"/>
    <p:sldId id="342" r:id="rId24"/>
    <p:sldId id="329" r:id="rId25"/>
    <p:sldId id="339" r:id="rId26"/>
    <p:sldId id="299" r:id="rId27"/>
    <p:sldId id="301" r:id="rId28"/>
    <p:sldId id="307" r:id="rId29"/>
    <p:sldId id="308" r:id="rId30"/>
    <p:sldId id="343" r:id="rId31"/>
    <p:sldId id="310" r:id="rId32"/>
    <p:sldId id="311" r:id="rId33"/>
    <p:sldId id="312" r:id="rId34"/>
    <p:sldId id="331" r:id="rId35"/>
    <p:sldId id="313" r:id="rId36"/>
    <p:sldId id="315" r:id="rId37"/>
    <p:sldId id="317" r:id="rId38"/>
  </p:sldIdLst>
  <p:sldSz cx="9144000" cy="5143500" type="screen16x9"/>
  <p:notesSz cx="6858000" cy="9144000"/>
  <p:embeddedFontLst>
    <p:embeddedFont>
      <p:font typeface="Cambria Math" panose="02040503050406030204" pitchFamily="18" charset="0"/>
      <p:regular r:id="rId40"/>
    </p:embeddedFont>
    <p:embeddedFont>
      <p:font typeface="PT Serif" panose="020A0603040505020204" pitchFamily="18" charset="77"/>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E6B"/>
    <a:srgbClr val="AAD08C"/>
    <a:srgbClr val="91D08F"/>
    <a:srgbClr val="A5EF82"/>
    <a:srgbClr val="FA9A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D0843-3021-D6A7-2966-CB37CA485F30}" v="792" dt="2023-04-04T03:56:02.175"/>
    <p1510:client id="{A86A98D8-F952-08CE-285D-4698E973853A}" v="501" dt="2023-04-04T07:21:44.775"/>
  </p1510:revLst>
</p1510:revInfo>
</file>

<file path=ppt/tableStyles.xml><?xml version="1.0" encoding="utf-8"?>
<a:tblStyleLst xmlns:a="http://schemas.openxmlformats.org/drawingml/2006/main" def="{D8BEB3EA-E940-472B-8125-216AE72E8D71}">
  <a:tblStyle styleId="{D8BEB3EA-E940-472B-8125-216AE72E8D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p:restoredTop sz="75711"/>
  </p:normalViewPr>
  <p:slideViewPr>
    <p:cSldViewPr snapToGrid="0">
      <p:cViewPr varScale="1">
        <p:scale>
          <a:sx n="129" d="100"/>
          <a:sy n="129" d="100"/>
        </p:scale>
        <p:origin x="200" y="2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Partap" userId="S::aditi712@stanford.edu::b8d20bd2-9dd7-4a14-a138-03419559091a" providerId="AD" clId="Web-{A86A98D8-F952-08CE-285D-4698E973853A}"/>
    <pc:docChg chg="delSld modSld">
      <pc:chgData name="Aditi Partap" userId="S::aditi712@stanford.edu::b8d20bd2-9dd7-4a14-a138-03419559091a" providerId="AD" clId="Web-{A86A98D8-F952-08CE-285D-4698E973853A}" dt="2023-04-04T07:21:44.775" v="415" actId="14100"/>
      <pc:docMkLst>
        <pc:docMk/>
      </pc:docMkLst>
      <pc:sldChg chg="modSp">
        <pc:chgData name="Aditi Partap" userId="S::aditi712@stanford.edu::b8d20bd2-9dd7-4a14-a138-03419559091a" providerId="AD" clId="Web-{A86A98D8-F952-08CE-285D-4698E973853A}" dt="2023-04-04T06:59:47.142" v="0" actId="14100"/>
        <pc:sldMkLst>
          <pc:docMk/>
          <pc:sldMk cId="0" sldId="260"/>
        </pc:sldMkLst>
        <pc:spChg chg="mod">
          <ac:chgData name="Aditi Partap" userId="S::aditi712@stanford.edu::b8d20bd2-9dd7-4a14-a138-03419559091a" providerId="AD" clId="Web-{A86A98D8-F952-08CE-285D-4698E973853A}" dt="2023-04-04T06:59:47.142" v="0" actId="14100"/>
          <ac:spMkLst>
            <pc:docMk/>
            <pc:sldMk cId="0" sldId="260"/>
            <ac:spMk id="121" creationId="{00000000-0000-0000-0000-000000000000}"/>
          </ac:spMkLst>
        </pc:spChg>
      </pc:sldChg>
      <pc:sldChg chg="modSp">
        <pc:chgData name="Aditi Partap" userId="S::aditi712@stanford.edu::b8d20bd2-9dd7-4a14-a138-03419559091a" providerId="AD" clId="Web-{A86A98D8-F952-08CE-285D-4698E973853A}" dt="2023-04-04T07:00:09.081" v="2" actId="1076"/>
        <pc:sldMkLst>
          <pc:docMk/>
          <pc:sldMk cId="0" sldId="265"/>
        </pc:sldMkLst>
        <pc:spChg chg="mod">
          <ac:chgData name="Aditi Partap" userId="S::aditi712@stanford.edu::b8d20bd2-9dd7-4a14-a138-03419559091a" providerId="AD" clId="Web-{A86A98D8-F952-08CE-285D-4698E973853A}" dt="2023-04-04T07:00:09.081" v="2" actId="1076"/>
          <ac:spMkLst>
            <pc:docMk/>
            <pc:sldMk cId="0" sldId="265"/>
            <ac:spMk id="196" creationId="{00000000-0000-0000-0000-000000000000}"/>
          </ac:spMkLst>
        </pc:spChg>
      </pc:sldChg>
      <pc:sldChg chg="modSp">
        <pc:chgData name="Aditi Partap" userId="S::aditi712@stanford.edu::b8d20bd2-9dd7-4a14-a138-03419559091a" providerId="AD" clId="Web-{A86A98D8-F952-08CE-285D-4698E973853A}" dt="2023-04-04T07:04:15.228" v="32"/>
        <pc:sldMkLst>
          <pc:docMk/>
          <pc:sldMk cId="0" sldId="274"/>
        </pc:sldMkLst>
        <pc:spChg chg="mod">
          <ac:chgData name="Aditi Partap" userId="S::aditi712@stanford.edu::b8d20bd2-9dd7-4a14-a138-03419559091a" providerId="AD" clId="Web-{A86A98D8-F952-08CE-285D-4698E973853A}" dt="2023-04-04T07:01:12.832" v="4" actId="1076"/>
          <ac:spMkLst>
            <pc:docMk/>
            <pc:sldMk cId="0" sldId="274"/>
            <ac:spMk id="330" creationId="{00000000-0000-0000-0000-000000000000}"/>
          </ac:spMkLst>
        </pc:spChg>
        <pc:graphicFrameChg chg="mod modGraphic">
          <ac:chgData name="Aditi Partap" userId="S::aditi712@stanford.edu::b8d20bd2-9dd7-4a14-a138-03419559091a" providerId="AD" clId="Web-{A86A98D8-F952-08CE-285D-4698E973853A}" dt="2023-04-04T07:04:15.228" v="32"/>
          <ac:graphicFrameMkLst>
            <pc:docMk/>
            <pc:sldMk cId="0" sldId="274"/>
            <ac:graphicFrameMk id="3" creationId="{A5AD4EEE-535F-C5E1-5C85-C09186154DF3}"/>
          </ac:graphicFrameMkLst>
        </pc:graphicFrameChg>
      </pc:sldChg>
      <pc:sldChg chg="del">
        <pc:chgData name="Aditi Partap" userId="S::aditi712@stanford.edu::b8d20bd2-9dd7-4a14-a138-03419559091a" providerId="AD" clId="Web-{A86A98D8-F952-08CE-285D-4698E973853A}" dt="2023-04-04T07:04:44.401" v="33"/>
        <pc:sldMkLst>
          <pc:docMk/>
          <pc:sldMk cId="0" sldId="281"/>
        </pc:sldMkLst>
      </pc:sldChg>
      <pc:sldChg chg="addSp delSp modSp">
        <pc:chgData name="Aditi Partap" userId="S::aditi712@stanford.edu::b8d20bd2-9dd7-4a14-a138-03419559091a" providerId="AD" clId="Web-{A86A98D8-F952-08CE-285D-4698E973853A}" dt="2023-04-04T07:13:25.245" v="178" actId="20577"/>
        <pc:sldMkLst>
          <pc:docMk/>
          <pc:sldMk cId="0" sldId="283"/>
        </pc:sldMkLst>
        <pc:spChg chg="add mod">
          <ac:chgData name="Aditi Partap" userId="S::aditi712@stanford.edu::b8d20bd2-9dd7-4a14-a138-03419559091a" providerId="AD" clId="Web-{A86A98D8-F952-08CE-285D-4698E973853A}" dt="2023-04-04T07:13:21.182" v="177" actId="20577"/>
          <ac:spMkLst>
            <pc:docMk/>
            <pc:sldMk cId="0" sldId="283"/>
            <ac:spMk id="2" creationId="{4CAA49ED-ECB6-0E1B-1E43-A9F4399FED57}"/>
          </ac:spMkLst>
        </pc:spChg>
        <pc:spChg chg="add mod">
          <ac:chgData name="Aditi Partap" userId="S::aditi712@stanford.edu::b8d20bd2-9dd7-4a14-a138-03419559091a" providerId="AD" clId="Web-{A86A98D8-F952-08CE-285D-4698E973853A}" dt="2023-04-04T07:13:25.245" v="178" actId="20577"/>
          <ac:spMkLst>
            <pc:docMk/>
            <pc:sldMk cId="0" sldId="283"/>
            <ac:spMk id="3" creationId="{5598CE06-8160-29F5-EE06-D5BDAE450080}"/>
          </ac:spMkLst>
        </pc:spChg>
        <pc:spChg chg="add mod">
          <ac:chgData name="Aditi Partap" userId="S::aditi712@stanford.edu::b8d20bd2-9dd7-4a14-a138-03419559091a" providerId="AD" clId="Web-{A86A98D8-F952-08CE-285D-4698E973853A}" dt="2023-04-04T07:13:15.479" v="176" actId="20577"/>
          <ac:spMkLst>
            <pc:docMk/>
            <pc:sldMk cId="0" sldId="283"/>
            <ac:spMk id="4" creationId="{1DEF41CE-F202-81A8-D75A-A2EEA744DB24}"/>
          </ac:spMkLst>
        </pc:spChg>
        <pc:spChg chg="add mod">
          <ac:chgData name="Aditi Partap" userId="S::aditi712@stanford.edu::b8d20bd2-9dd7-4a14-a138-03419559091a" providerId="AD" clId="Web-{A86A98D8-F952-08CE-285D-4698E973853A}" dt="2023-04-04T07:11:34.585" v="144" actId="20577"/>
          <ac:spMkLst>
            <pc:docMk/>
            <pc:sldMk cId="0" sldId="283"/>
            <ac:spMk id="5" creationId="{91A8B6C0-7F05-C2A0-C576-73E92E0B75E0}"/>
          </ac:spMkLst>
        </pc:spChg>
        <pc:spChg chg="add del mod">
          <ac:chgData name="Aditi Partap" userId="S::aditi712@stanford.edu::b8d20bd2-9dd7-4a14-a138-03419559091a" providerId="AD" clId="Web-{A86A98D8-F952-08CE-285D-4698E973853A}" dt="2023-04-04T07:12:13.727" v="171"/>
          <ac:spMkLst>
            <pc:docMk/>
            <pc:sldMk cId="0" sldId="283"/>
            <ac:spMk id="7" creationId="{ECDF94BB-E556-26A4-60DE-A313F97EEBBA}"/>
          </ac:spMkLst>
        </pc:spChg>
        <pc:spChg chg="mod">
          <ac:chgData name="Aditi Partap" userId="S::aditi712@stanford.edu::b8d20bd2-9dd7-4a14-a138-03419559091a" providerId="AD" clId="Web-{A86A98D8-F952-08CE-285D-4698E973853A}" dt="2023-04-04T07:06:19.935" v="37" actId="20577"/>
          <ac:spMkLst>
            <pc:docMk/>
            <pc:sldMk cId="0" sldId="283"/>
            <ac:spMk id="415" creationId="{00000000-0000-0000-0000-000000000000}"/>
          </ac:spMkLst>
        </pc:spChg>
        <pc:spChg chg="del mod">
          <ac:chgData name="Aditi Partap" userId="S::aditi712@stanford.edu::b8d20bd2-9dd7-4a14-a138-03419559091a" providerId="AD" clId="Web-{A86A98D8-F952-08CE-285D-4698E973853A}" dt="2023-04-04T07:12:09.805" v="170"/>
          <ac:spMkLst>
            <pc:docMk/>
            <pc:sldMk cId="0" sldId="283"/>
            <ac:spMk id="416" creationId="{00000000-0000-0000-0000-000000000000}"/>
          </ac:spMkLst>
        </pc:spChg>
      </pc:sldChg>
      <pc:sldChg chg="del">
        <pc:chgData name="Aditi Partap" userId="S::aditi712@stanford.edu::b8d20bd2-9dd7-4a14-a138-03419559091a" providerId="AD" clId="Web-{A86A98D8-F952-08CE-285D-4698E973853A}" dt="2023-04-04T07:07:15.249" v="60"/>
        <pc:sldMkLst>
          <pc:docMk/>
          <pc:sldMk cId="0" sldId="284"/>
        </pc:sldMkLst>
      </pc:sldChg>
      <pc:sldChg chg="del">
        <pc:chgData name="Aditi Partap" userId="S::aditi712@stanford.edu::b8d20bd2-9dd7-4a14-a138-03419559091a" providerId="AD" clId="Web-{A86A98D8-F952-08CE-285D-4698E973853A}" dt="2023-04-04T07:07:16.593" v="61"/>
        <pc:sldMkLst>
          <pc:docMk/>
          <pc:sldMk cId="0" sldId="285"/>
        </pc:sldMkLst>
      </pc:sldChg>
      <pc:sldChg chg="addSp modSp addAnim modNotes">
        <pc:chgData name="Aditi Partap" userId="S::aditi712@stanford.edu::b8d20bd2-9dd7-4a14-a138-03419559091a" providerId="AD" clId="Web-{A86A98D8-F952-08CE-285D-4698E973853A}" dt="2023-04-04T07:21:44.775" v="415" actId="14100"/>
        <pc:sldMkLst>
          <pc:docMk/>
          <pc:sldMk cId="0" sldId="286"/>
        </pc:sldMkLst>
        <pc:spChg chg="add mod">
          <ac:chgData name="Aditi Partap" userId="S::aditi712@stanford.edu::b8d20bd2-9dd7-4a14-a138-03419559091a" providerId="AD" clId="Web-{A86A98D8-F952-08CE-285D-4698E973853A}" dt="2023-04-04T07:20:56.446" v="406" actId="1076"/>
          <ac:spMkLst>
            <pc:docMk/>
            <pc:sldMk cId="0" sldId="286"/>
            <ac:spMk id="5" creationId="{1B6FD8C7-5A75-B814-A2E9-39D32E9D24B7}"/>
          </ac:spMkLst>
        </pc:spChg>
        <pc:spChg chg="add">
          <ac:chgData name="Aditi Partap" userId="S::aditi712@stanford.edu::b8d20bd2-9dd7-4a14-a138-03419559091a" providerId="AD" clId="Web-{A86A98D8-F952-08CE-285D-4698E973853A}" dt="2023-04-04T07:13:46.214" v="185"/>
          <ac:spMkLst>
            <pc:docMk/>
            <pc:sldMk cId="0" sldId="286"/>
            <ac:spMk id="7" creationId="{818472E3-3232-81F6-1E2A-40EDDCC68977}"/>
          </ac:spMkLst>
        </pc:spChg>
        <pc:spChg chg="add mod">
          <ac:chgData name="Aditi Partap" userId="S::aditi712@stanford.edu::b8d20bd2-9dd7-4a14-a138-03419559091a" providerId="AD" clId="Web-{A86A98D8-F952-08CE-285D-4698E973853A}" dt="2023-04-04T07:18:56.083" v="376" actId="20577"/>
          <ac:spMkLst>
            <pc:docMk/>
            <pc:sldMk cId="0" sldId="286"/>
            <ac:spMk id="10" creationId="{5F18E51D-26FA-5315-6090-115BBE6FD6AC}"/>
          </ac:spMkLst>
        </pc:spChg>
        <pc:spChg chg="mod">
          <ac:chgData name="Aditi Partap" userId="S::aditi712@stanford.edu::b8d20bd2-9dd7-4a14-a138-03419559091a" providerId="AD" clId="Web-{A86A98D8-F952-08CE-285D-4698E973853A}" dt="2023-04-04T07:20:56.508" v="408" actId="1076"/>
          <ac:spMkLst>
            <pc:docMk/>
            <pc:sldMk cId="0" sldId="286"/>
            <ac:spMk id="478" creationId="{00000000-0000-0000-0000-000000000000}"/>
          </ac:spMkLst>
        </pc:spChg>
        <pc:graphicFrameChg chg="add mod modGraphic">
          <ac:chgData name="Aditi Partap" userId="S::aditi712@stanford.edu::b8d20bd2-9dd7-4a14-a138-03419559091a" providerId="AD" clId="Web-{A86A98D8-F952-08CE-285D-4698E973853A}" dt="2023-04-04T07:20:56.477" v="407" actId="1076"/>
          <ac:graphicFrameMkLst>
            <pc:docMk/>
            <pc:sldMk cId="0" sldId="286"/>
            <ac:graphicFrameMk id="8" creationId="{A6B64A34-5E1C-9252-8B4C-BF53E13B41D3}"/>
          </ac:graphicFrameMkLst>
        </pc:graphicFrameChg>
        <pc:picChg chg="add">
          <ac:chgData name="Aditi Partap" userId="S::aditi712@stanford.edu::b8d20bd2-9dd7-4a14-a138-03419559091a" providerId="AD" clId="Web-{A86A98D8-F952-08CE-285D-4698E973853A}" dt="2023-04-04T07:13:46.199" v="183"/>
          <ac:picMkLst>
            <pc:docMk/>
            <pc:sldMk cId="0" sldId="286"/>
            <ac:picMk id="3" creationId="{7DF477F3-63C7-A702-1496-E0C80CF4BE6D}"/>
          </ac:picMkLst>
        </pc:picChg>
        <pc:cxnChg chg="add">
          <ac:chgData name="Aditi Partap" userId="S::aditi712@stanford.edu::b8d20bd2-9dd7-4a14-a138-03419559091a" providerId="AD" clId="Web-{A86A98D8-F952-08CE-285D-4698E973853A}" dt="2023-04-04T07:18:48.848" v="374"/>
          <ac:cxnSpMkLst>
            <pc:docMk/>
            <pc:sldMk cId="0" sldId="286"/>
            <ac:cxnSpMk id="12" creationId="{3ED5057A-017E-ABE3-D212-23BABDE65E68}"/>
          </ac:cxnSpMkLst>
        </pc:cxnChg>
        <pc:cxnChg chg="add mod">
          <ac:chgData name="Aditi Partap" userId="S::aditi712@stanford.edu::b8d20bd2-9dd7-4a14-a138-03419559091a" providerId="AD" clId="Web-{A86A98D8-F952-08CE-285D-4698E973853A}" dt="2023-04-04T07:21:44.775" v="415" actId="14100"/>
          <ac:cxnSpMkLst>
            <pc:docMk/>
            <pc:sldMk cId="0" sldId="286"/>
            <ac:cxnSpMk id="13" creationId="{AF189352-5002-52E0-9932-E3B42732AB3D}"/>
          </ac:cxnSpMkLst>
        </pc:cxnChg>
      </pc:sldChg>
      <pc:sldChg chg="delSp delAnim">
        <pc:chgData name="Aditi Partap" userId="S::aditi712@stanford.edu::b8d20bd2-9dd7-4a14-a138-03419559091a" providerId="AD" clId="Web-{A86A98D8-F952-08CE-285D-4698E973853A}" dt="2023-04-04T07:18:46.176" v="373"/>
        <pc:sldMkLst>
          <pc:docMk/>
          <pc:sldMk cId="0" sldId="287"/>
        </pc:sldMkLst>
        <pc:spChg chg="del">
          <ac:chgData name="Aditi Partap" userId="S::aditi712@stanford.edu::b8d20bd2-9dd7-4a14-a138-03419559091a" providerId="AD" clId="Web-{A86A98D8-F952-08CE-285D-4698E973853A}" dt="2023-04-04T07:18:46.176" v="373"/>
          <ac:spMkLst>
            <pc:docMk/>
            <pc:sldMk cId="0" sldId="287"/>
            <ac:spMk id="485" creationId="{00000000-0000-0000-0000-000000000000}"/>
          </ac:spMkLst>
        </pc:spChg>
      </pc:sldChg>
      <pc:sldChg chg="del">
        <pc:chgData name="Aditi Partap" userId="S::aditi712@stanford.edu::b8d20bd2-9dd7-4a14-a138-03419559091a" providerId="AD" clId="Web-{A86A98D8-F952-08CE-285D-4698E973853A}" dt="2023-04-04T07:07:25.734" v="62"/>
        <pc:sldMkLst>
          <pc:docMk/>
          <pc:sldMk cId="0" sldId="291"/>
        </pc:sldMkLst>
      </pc:sldChg>
      <pc:sldChg chg="del">
        <pc:chgData name="Aditi Partap" userId="S::aditi712@stanford.edu::b8d20bd2-9dd7-4a14-a138-03419559091a" providerId="AD" clId="Web-{A86A98D8-F952-08CE-285D-4698E973853A}" dt="2023-04-04T07:07:27.140" v="63"/>
        <pc:sldMkLst>
          <pc:docMk/>
          <pc:sldMk cId="0" sldId="292"/>
        </pc:sldMkLst>
      </pc:sldChg>
      <pc:sldChg chg="del">
        <pc:chgData name="Aditi Partap" userId="S::aditi712@stanford.edu::b8d20bd2-9dd7-4a14-a138-03419559091a" providerId="AD" clId="Web-{A86A98D8-F952-08CE-285D-4698E973853A}" dt="2023-04-04T07:07:31.031" v="64"/>
        <pc:sldMkLst>
          <pc:docMk/>
          <pc:sldMk cId="0" sldId="293"/>
        </pc:sldMkLst>
      </pc:sldChg>
      <pc:sldChg chg="modSp">
        <pc:chgData name="Aditi Partap" userId="S::aditi712@stanford.edu::b8d20bd2-9dd7-4a14-a138-03419559091a" providerId="AD" clId="Web-{A86A98D8-F952-08CE-285D-4698E973853A}" dt="2023-04-04T07:08:20.564" v="84"/>
        <pc:sldMkLst>
          <pc:docMk/>
          <pc:sldMk cId="0" sldId="299"/>
        </pc:sldMkLst>
        <pc:graphicFrameChg chg="mod modGraphic">
          <ac:chgData name="Aditi Partap" userId="S::aditi712@stanford.edu::b8d20bd2-9dd7-4a14-a138-03419559091a" providerId="AD" clId="Web-{A86A98D8-F952-08CE-285D-4698E973853A}" dt="2023-04-04T07:08:20.564" v="84"/>
          <ac:graphicFrameMkLst>
            <pc:docMk/>
            <pc:sldMk cId="0" sldId="299"/>
            <ac:graphicFrameMk id="781" creationId="{00000000-0000-0000-0000-000000000000}"/>
          </ac:graphicFrameMkLst>
        </pc:graphicFrameChg>
      </pc:sldChg>
      <pc:sldChg chg="delSp">
        <pc:chgData name="Aditi Partap" userId="S::aditi712@stanford.edu::b8d20bd2-9dd7-4a14-a138-03419559091a" providerId="AD" clId="Web-{A86A98D8-F952-08CE-285D-4698E973853A}" dt="2023-04-04T07:01:01.004" v="3"/>
        <pc:sldMkLst>
          <pc:docMk/>
          <pc:sldMk cId="1258135669" sldId="326"/>
        </pc:sldMkLst>
        <pc:spChg chg="del">
          <ac:chgData name="Aditi Partap" userId="S::aditi712@stanford.edu::b8d20bd2-9dd7-4a14-a138-03419559091a" providerId="AD" clId="Web-{A86A98D8-F952-08CE-285D-4698E973853A}" dt="2023-04-04T07:01:01.004" v="3"/>
          <ac:spMkLst>
            <pc:docMk/>
            <pc:sldMk cId="1258135669" sldId="326"/>
            <ac:spMk id="4" creationId="{726F8876-8145-9F54-4E34-C8BBFBA22FF5}"/>
          </ac:spMkLst>
        </pc:spChg>
      </pc:sldChg>
    </pc:docChg>
  </pc:docChgLst>
  <pc:docChgLst>
    <pc:chgData name="Aditi Partap" userId="S::aditi712@stanford.edu::b8d20bd2-9dd7-4a14-a138-03419559091a" providerId="AD" clId="Web-{029D0843-3021-D6A7-2966-CB37CA485F30}"/>
    <pc:docChg chg="addSld delSld modSld sldOrd">
      <pc:chgData name="Aditi Partap" userId="S::aditi712@stanford.edu::b8d20bd2-9dd7-4a14-a138-03419559091a" providerId="AD" clId="Web-{029D0843-3021-D6A7-2966-CB37CA485F30}" dt="2023-04-04T03:56:02.175" v="915"/>
      <pc:docMkLst>
        <pc:docMk/>
      </pc:docMkLst>
      <pc:sldChg chg="addSp modSp">
        <pc:chgData name="Aditi Partap" userId="S::aditi712@stanford.edu::b8d20bd2-9dd7-4a14-a138-03419559091a" providerId="AD" clId="Web-{029D0843-3021-D6A7-2966-CB37CA485F30}" dt="2023-04-04T03:25:51.621" v="499" actId="20577"/>
        <pc:sldMkLst>
          <pc:docMk/>
          <pc:sldMk cId="0" sldId="262"/>
        </pc:sldMkLst>
        <pc:spChg chg="add mod">
          <ac:chgData name="Aditi Partap" userId="S::aditi712@stanford.edu::b8d20bd2-9dd7-4a14-a138-03419559091a" providerId="AD" clId="Web-{029D0843-3021-D6A7-2966-CB37CA485F30}" dt="2023-04-04T03:25:51.621" v="499" actId="20577"/>
          <ac:spMkLst>
            <pc:docMk/>
            <pc:sldMk cId="0" sldId="262"/>
            <ac:spMk id="2" creationId="{6765BE9B-264D-D584-4045-90C01C901DB0}"/>
          </ac:spMkLst>
        </pc:spChg>
      </pc:sldChg>
      <pc:sldChg chg="modSp modNotes">
        <pc:chgData name="Aditi Partap" userId="S::aditi712@stanford.edu::b8d20bd2-9dd7-4a14-a138-03419559091a" providerId="AD" clId="Web-{029D0843-3021-D6A7-2966-CB37CA485F30}" dt="2023-04-04T03:03:03.424" v="113" actId="20577"/>
        <pc:sldMkLst>
          <pc:docMk/>
          <pc:sldMk cId="0" sldId="263"/>
        </pc:sldMkLst>
        <pc:spChg chg="mod">
          <ac:chgData name="Aditi Partap" userId="S::aditi712@stanford.edu::b8d20bd2-9dd7-4a14-a138-03419559091a" providerId="AD" clId="Web-{029D0843-3021-D6A7-2966-CB37CA485F30}" dt="2023-04-04T03:03:03.424" v="113" actId="20577"/>
          <ac:spMkLst>
            <pc:docMk/>
            <pc:sldMk cId="0" sldId="263"/>
            <ac:spMk id="153" creationId="{00000000-0000-0000-0000-000000000000}"/>
          </ac:spMkLst>
        </pc:spChg>
      </pc:sldChg>
      <pc:sldChg chg="addSp delSp modSp">
        <pc:chgData name="Aditi Partap" userId="S::aditi712@stanford.edu::b8d20bd2-9dd7-4a14-a138-03419559091a" providerId="AD" clId="Web-{029D0843-3021-D6A7-2966-CB37CA485F30}" dt="2023-04-04T03:28:03.750" v="500" actId="14100"/>
        <pc:sldMkLst>
          <pc:docMk/>
          <pc:sldMk cId="0" sldId="264"/>
        </pc:sldMkLst>
        <pc:spChg chg="add mod">
          <ac:chgData name="Aditi Partap" userId="S::aditi712@stanford.edu::b8d20bd2-9dd7-4a14-a138-03419559091a" providerId="AD" clId="Web-{029D0843-3021-D6A7-2966-CB37CA485F30}" dt="2023-04-04T03:28:03.750" v="500" actId="14100"/>
          <ac:spMkLst>
            <pc:docMk/>
            <pc:sldMk cId="0" sldId="264"/>
            <ac:spMk id="9" creationId="{97C8DD09-2A5F-21A0-7A56-08E3DCDD9B33}"/>
          </ac:spMkLst>
        </pc:spChg>
        <pc:spChg chg="mod">
          <ac:chgData name="Aditi Partap" userId="S::aditi712@stanford.edu::b8d20bd2-9dd7-4a14-a138-03419559091a" providerId="AD" clId="Web-{029D0843-3021-D6A7-2966-CB37CA485F30}" dt="2023-04-04T03:09:49.374" v="192" actId="1076"/>
          <ac:spMkLst>
            <pc:docMk/>
            <pc:sldMk cId="0" sldId="264"/>
            <ac:spMk id="173" creationId="{00000000-0000-0000-0000-000000000000}"/>
          </ac:spMkLst>
        </pc:spChg>
        <pc:spChg chg="mod">
          <ac:chgData name="Aditi Partap" userId="S::aditi712@stanford.edu::b8d20bd2-9dd7-4a14-a138-03419559091a" providerId="AD" clId="Web-{029D0843-3021-D6A7-2966-CB37CA485F30}" dt="2023-04-04T03:09:49.374" v="193" actId="1076"/>
          <ac:spMkLst>
            <pc:docMk/>
            <pc:sldMk cId="0" sldId="264"/>
            <ac:spMk id="174" creationId="{00000000-0000-0000-0000-000000000000}"/>
          </ac:spMkLst>
        </pc:spChg>
        <pc:spChg chg="mod ord">
          <ac:chgData name="Aditi Partap" userId="S::aditi712@stanford.edu::b8d20bd2-9dd7-4a14-a138-03419559091a" providerId="AD" clId="Web-{029D0843-3021-D6A7-2966-CB37CA485F30}" dt="2023-04-04T03:09:49.374" v="194" actId="1076"/>
          <ac:spMkLst>
            <pc:docMk/>
            <pc:sldMk cId="0" sldId="264"/>
            <ac:spMk id="175" creationId="{00000000-0000-0000-0000-000000000000}"/>
          </ac:spMkLst>
        </pc:spChg>
        <pc:picChg chg="add del">
          <ac:chgData name="Aditi Partap" userId="S::aditi712@stanford.edu::b8d20bd2-9dd7-4a14-a138-03419559091a" providerId="AD" clId="Web-{029D0843-3021-D6A7-2966-CB37CA485F30}" dt="2023-04-04T03:08:07.230" v="172"/>
          <ac:picMkLst>
            <pc:docMk/>
            <pc:sldMk cId="0" sldId="264"/>
            <ac:picMk id="3" creationId="{D786B43B-D112-275D-5A70-09F08CE79DE4}"/>
          </ac:picMkLst>
        </pc:picChg>
        <pc:picChg chg="add del">
          <ac:chgData name="Aditi Partap" userId="S::aditi712@stanford.edu::b8d20bd2-9dd7-4a14-a138-03419559091a" providerId="AD" clId="Web-{029D0843-3021-D6A7-2966-CB37CA485F30}" dt="2023-04-04T03:08:07.230" v="171"/>
          <ac:picMkLst>
            <pc:docMk/>
            <pc:sldMk cId="0" sldId="264"/>
            <ac:picMk id="5" creationId="{A23585BC-5033-4260-6EF2-FA7ADE27C05C}"/>
          </ac:picMkLst>
        </pc:picChg>
        <pc:picChg chg="add del">
          <ac:chgData name="Aditi Partap" userId="S::aditi712@stanford.edu::b8d20bd2-9dd7-4a14-a138-03419559091a" providerId="AD" clId="Web-{029D0843-3021-D6A7-2966-CB37CA485F30}" dt="2023-04-04T03:08:07.230" v="170"/>
          <ac:picMkLst>
            <pc:docMk/>
            <pc:sldMk cId="0" sldId="264"/>
            <ac:picMk id="7" creationId="{6BF111A0-1E85-3890-7447-C0B38C40AD93}"/>
          </ac:picMkLst>
        </pc:picChg>
        <pc:picChg chg="add del mod">
          <ac:chgData name="Aditi Partap" userId="S::aditi712@stanford.edu::b8d20bd2-9dd7-4a14-a138-03419559091a" providerId="AD" clId="Web-{029D0843-3021-D6A7-2966-CB37CA485F30}" dt="2023-04-04T03:09:49.280" v="184" actId="1076"/>
          <ac:picMkLst>
            <pc:docMk/>
            <pc:sldMk cId="0" sldId="264"/>
            <ac:picMk id="159" creationId="{00000000-0000-0000-0000-000000000000}"/>
          </ac:picMkLst>
        </pc:picChg>
        <pc:picChg chg="mod">
          <ac:chgData name="Aditi Partap" userId="S::aditi712@stanford.edu::b8d20bd2-9dd7-4a14-a138-03419559091a" providerId="AD" clId="Web-{029D0843-3021-D6A7-2966-CB37CA485F30}" dt="2023-04-04T03:09:49.296" v="185" actId="1076"/>
          <ac:picMkLst>
            <pc:docMk/>
            <pc:sldMk cId="0" sldId="264"/>
            <ac:picMk id="160" creationId="{00000000-0000-0000-0000-000000000000}"/>
          </ac:picMkLst>
        </pc:picChg>
        <pc:picChg chg="add del mod">
          <ac:chgData name="Aditi Partap" userId="S::aditi712@stanford.edu::b8d20bd2-9dd7-4a14-a138-03419559091a" providerId="AD" clId="Web-{029D0843-3021-D6A7-2966-CB37CA485F30}" dt="2023-04-04T03:09:49.296" v="186" actId="1076"/>
          <ac:picMkLst>
            <pc:docMk/>
            <pc:sldMk cId="0" sldId="264"/>
            <ac:picMk id="161" creationId="{00000000-0000-0000-0000-000000000000}"/>
          </ac:picMkLst>
        </pc:picChg>
        <pc:picChg chg="mod">
          <ac:chgData name="Aditi Partap" userId="S::aditi712@stanford.edu::b8d20bd2-9dd7-4a14-a138-03419559091a" providerId="AD" clId="Web-{029D0843-3021-D6A7-2966-CB37CA485F30}" dt="2023-04-04T03:09:49.311" v="187" actId="1076"/>
          <ac:picMkLst>
            <pc:docMk/>
            <pc:sldMk cId="0" sldId="264"/>
            <ac:picMk id="162" creationId="{00000000-0000-0000-0000-000000000000}"/>
          </ac:picMkLst>
        </pc:picChg>
        <pc:picChg chg="add del mod">
          <ac:chgData name="Aditi Partap" userId="S::aditi712@stanford.edu::b8d20bd2-9dd7-4a14-a138-03419559091a" providerId="AD" clId="Web-{029D0843-3021-D6A7-2966-CB37CA485F30}" dt="2023-04-04T03:09:49.327" v="188" actId="1076"/>
          <ac:picMkLst>
            <pc:docMk/>
            <pc:sldMk cId="0" sldId="264"/>
            <ac:picMk id="163" creationId="{00000000-0000-0000-0000-000000000000}"/>
          </ac:picMkLst>
        </pc:picChg>
        <pc:picChg chg="mod">
          <ac:chgData name="Aditi Partap" userId="S::aditi712@stanford.edu::b8d20bd2-9dd7-4a14-a138-03419559091a" providerId="AD" clId="Web-{029D0843-3021-D6A7-2966-CB37CA485F30}" dt="2023-04-04T03:09:49.342" v="189" actId="1076"/>
          <ac:picMkLst>
            <pc:docMk/>
            <pc:sldMk cId="0" sldId="264"/>
            <ac:picMk id="164" creationId="{00000000-0000-0000-0000-000000000000}"/>
          </ac:picMkLst>
        </pc:picChg>
        <pc:picChg chg="mod">
          <ac:chgData name="Aditi Partap" userId="S::aditi712@stanford.edu::b8d20bd2-9dd7-4a14-a138-03419559091a" providerId="AD" clId="Web-{029D0843-3021-D6A7-2966-CB37CA485F30}" dt="2023-04-04T03:09:49.358" v="190" actId="1076"/>
          <ac:picMkLst>
            <pc:docMk/>
            <pc:sldMk cId="0" sldId="264"/>
            <ac:picMk id="165" creationId="{00000000-0000-0000-0000-000000000000}"/>
          </ac:picMkLst>
        </pc:picChg>
        <pc:picChg chg="mod">
          <ac:chgData name="Aditi Partap" userId="S::aditi712@stanford.edu::b8d20bd2-9dd7-4a14-a138-03419559091a" providerId="AD" clId="Web-{029D0843-3021-D6A7-2966-CB37CA485F30}" dt="2023-04-04T03:09:49.358" v="191" actId="1076"/>
          <ac:picMkLst>
            <pc:docMk/>
            <pc:sldMk cId="0" sldId="264"/>
            <ac:picMk id="167" creationId="{00000000-0000-0000-0000-000000000000}"/>
          </ac:picMkLst>
        </pc:picChg>
      </pc:sldChg>
      <pc:sldChg chg="addSp modSp addAnim modAnim modNotes">
        <pc:chgData name="Aditi Partap" userId="S::aditi712@stanford.edu::b8d20bd2-9dd7-4a14-a138-03419559091a" providerId="AD" clId="Web-{029D0843-3021-D6A7-2966-CB37CA485F30}" dt="2023-04-04T03:41:11.586" v="664" actId="1076"/>
        <pc:sldMkLst>
          <pc:docMk/>
          <pc:sldMk cId="0" sldId="265"/>
        </pc:sldMkLst>
        <pc:spChg chg="add mod">
          <ac:chgData name="Aditi Partap" userId="S::aditi712@stanford.edu::b8d20bd2-9dd7-4a14-a138-03419559091a" providerId="AD" clId="Web-{029D0843-3021-D6A7-2966-CB37CA485F30}" dt="2023-04-04T03:28:08.313" v="501" actId="14100"/>
          <ac:spMkLst>
            <pc:docMk/>
            <pc:sldMk cId="0" sldId="265"/>
            <ac:spMk id="3" creationId="{26714CEF-DAC4-391B-A0AA-188C48B1B013}"/>
          </ac:spMkLst>
        </pc:spChg>
        <pc:spChg chg="add mod">
          <ac:chgData name="Aditi Partap" userId="S::aditi712@stanford.edu::b8d20bd2-9dd7-4a14-a138-03419559091a" providerId="AD" clId="Web-{029D0843-3021-D6A7-2966-CB37CA485F30}" dt="2023-04-04T03:29:23.127" v="514" actId="1076"/>
          <ac:spMkLst>
            <pc:docMk/>
            <pc:sldMk cId="0" sldId="265"/>
            <ac:spMk id="4" creationId="{D1EE469B-EC91-5165-86C4-72EF7153A833}"/>
          </ac:spMkLst>
        </pc:spChg>
        <pc:spChg chg="mod">
          <ac:chgData name="Aditi Partap" userId="S::aditi712@stanford.edu::b8d20bd2-9dd7-4a14-a138-03419559091a" providerId="AD" clId="Web-{029D0843-3021-D6A7-2966-CB37CA485F30}" dt="2023-04-04T03:41:11.586" v="664" actId="1076"/>
          <ac:spMkLst>
            <pc:docMk/>
            <pc:sldMk cId="0" sldId="265"/>
            <ac:spMk id="181" creationId="{00000000-0000-0000-0000-000000000000}"/>
          </ac:spMkLst>
        </pc:spChg>
        <pc:spChg chg="mod">
          <ac:chgData name="Aditi Partap" userId="S::aditi712@stanford.edu::b8d20bd2-9dd7-4a14-a138-03419559091a" providerId="AD" clId="Web-{029D0843-3021-D6A7-2966-CB37CA485F30}" dt="2023-04-04T03:40:57.523" v="661" actId="1076"/>
          <ac:spMkLst>
            <pc:docMk/>
            <pc:sldMk cId="0" sldId="265"/>
            <ac:spMk id="182" creationId="{00000000-0000-0000-0000-000000000000}"/>
          </ac:spMkLst>
        </pc:spChg>
        <pc:spChg chg="mod">
          <ac:chgData name="Aditi Partap" userId="S::aditi712@stanford.edu::b8d20bd2-9dd7-4a14-a138-03419559091a" providerId="AD" clId="Web-{029D0843-3021-D6A7-2966-CB37CA485F30}" dt="2023-04-04T03:41:03.945" v="663" actId="14100"/>
          <ac:spMkLst>
            <pc:docMk/>
            <pc:sldMk cId="0" sldId="265"/>
            <ac:spMk id="183" creationId="{00000000-0000-0000-0000-000000000000}"/>
          </ac:spMkLst>
        </pc:spChg>
        <pc:spChg chg="mod">
          <ac:chgData name="Aditi Partap" userId="S::aditi712@stanford.edu::b8d20bd2-9dd7-4a14-a138-03419559091a" providerId="AD" clId="Web-{029D0843-3021-D6A7-2966-CB37CA485F30}" dt="2023-04-04T03:13:12.442" v="272" actId="1076"/>
          <ac:spMkLst>
            <pc:docMk/>
            <pc:sldMk cId="0" sldId="265"/>
            <ac:spMk id="192" creationId="{00000000-0000-0000-0000-000000000000}"/>
          </ac:spMkLst>
        </pc:spChg>
        <pc:spChg chg="mod">
          <ac:chgData name="Aditi Partap" userId="S::aditi712@stanford.edu::b8d20bd2-9dd7-4a14-a138-03419559091a" providerId="AD" clId="Web-{029D0843-3021-D6A7-2966-CB37CA485F30}" dt="2023-04-04T03:13:12.442" v="273" actId="1076"/>
          <ac:spMkLst>
            <pc:docMk/>
            <pc:sldMk cId="0" sldId="265"/>
            <ac:spMk id="193" creationId="{00000000-0000-0000-0000-000000000000}"/>
          </ac:spMkLst>
        </pc:spChg>
        <pc:spChg chg="mod">
          <ac:chgData name="Aditi Partap" userId="S::aditi712@stanford.edu::b8d20bd2-9dd7-4a14-a138-03419559091a" providerId="AD" clId="Web-{029D0843-3021-D6A7-2966-CB37CA485F30}" dt="2023-04-04T03:13:12.458" v="274" actId="1076"/>
          <ac:spMkLst>
            <pc:docMk/>
            <pc:sldMk cId="0" sldId="265"/>
            <ac:spMk id="194" creationId="{00000000-0000-0000-0000-000000000000}"/>
          </ac:spMkLst>
        </pc:spChg>
        <pc:picChg chg="mod">
          <ac:chgData name="Aditi Partap" userId="S::aditi712@stanford.edu::b8d20bd2-9dd7-4a14-a138-03419559091a" providerId="AD" clId="Web-{029D0843-3021-D6A7-2966-CB37CA485F30}" dt="2023-04-04T03:13:12.333" v="265" actId="1076"/>
          <ac:picMkLst>
            <pc:docMk/>
            <pc:sldMk cId="0" sldId="265"/>
            <ac:picMk id="185" creationId="{00000000-0000-0000-0000-000000000000}"/>
          </ac:picMkLst>
        </pc:picChg>
        <pc:picChg chg="mod">
          <ac:chgData name="Aditi Partap" userId="S::aditi712@stanford.edu::b8d20bd2-9dd7-4a14-a138-03419559091a" providerId="AD" clId="Web-{029D0843-3021-D6A7-2966-CB37CA485F30}" dt="2023-04-04T03:13:12.348" v="266" actId="1076"/>
          <ac:picMkLst>
            <pc:docMk/>
            <pc:sldMk cId="0" sldId="265"/>
            <ac:picMk id="186" creationId="{00000000-0000-0000-0000-000000000000}"/>
          </ac:picMkLst>
        </pc:picChg>
        <pc:picChg chg="mod">
          <ac:chgData name="Aditi Partap" userId="S::aditi712@stanford.edu::b8d20bd2-9dd7-4a14-a138-03419559091a" providerId="AD" clId="Web-{029D0843-3021-D6A7-2966-CB37CA485F30}" dt="2023-04-04T03:13:12.364" v="267" actId="1076"/>
          <ac:picMkLst>
            <pc:docMk/>
            <pc:sldMk cId="0" sldId="265"/>
            <ac:picMk id="187" creationId="{00000000-0000-0000-0000-000000000000}"/>
          </ac:picMkLst>
        </pc:picChg>
        <pc:picChg chg="mod">
          <ac:chgData name="Aditi Partap" userId="S::aditi712@stanford.edu::b8d20bd2-9dd7-4a14-a138-03419559091a" providerId="AD" clId="Web-{029D0843-3021-D6A7-2966-CB37CA485F30}" dt="2023-04-04T03:13:12.380" v="268" actId="1076"/>
          <ac:picMkLst>
            <pc:docMk/>
            <pc:sldMk cId="0" sldId="265"/>
            <ac:picMk id="188" creationId="{00000000-0000-0000-0000-000000000000}"/>
          </ac:picMkLst>
        </pc:picChg>
        <pc:picChg chg="mod">
          <ac:chgData name="Aditi Partap" userId="S::aditi712@stanford.edu::b8d20bd2-9dd7-4a14-a138-03419559091a" providerId="AD" clId="Web-{029D0843-3021-D6A7-2966-CB37CA485F30}" dt="2023-04-04T03:13:12.395" v="269" actId="1076"/>
          <ac:picMkLst>
            <pc:docMk/>
            <pc:sldMk cId="0" sldId="265"/>
            <ac:picMk id="189" creationId="{00000000-0000-0000-0000-000000000000}"/>
          </ac:picMkLst>
        </pc:picChg>
        <pc:picChg chg="mod">
          <ac:chgData name="Aditi Partap" userId="S::aditi712@stanford.edu::b8d20bd2-9dd7-4a14-a138-03419559091a" providerId="AD" clId="Web-{029D0843-3021-D6A7-2966-CB37CA485F30}" dt="2023-04-04T03:13:12.411" v="270" actId="1076"/>
          <ac:picMkLst>
            <pc:docMk/>
            <pc:sldMk cId="0" sldId="265"/>
            <ac:picMk id="190" creationId="{00000000-0000-0000-0000-000000000000}"/>
          </ac:picMkLst>
        </pc:picChg>
        <pc:picChg chg="mod">
          <ac:chgData name="Aditi Partap" userId="S::aditi712@stanford.edu::b8d20bd2-9dd7-4a14-a138-03419559091a" providerId="AD" clId="Web-{029D0843-3021-D6A7-2966-CB37CA485F30}" dt="2023-04-04T03:13:12.427" v="271" actId="1076"/>
          <ac:picMkLst>
            <pc:docMk/>
            <pc:sldMk cId="0" sldId="265"/>
            <ac:picMk id="191" creationId="{00000000-0000-0000-0000-000000000000}"/>
          </ac:picMkLst>
        </pc:picChg>
        <pc:picChg chg="mod">
          <ac:chgData name="Aditi Partap" userId="S::aditi712@stanford.edu::b8d20bd2-9dd7-4a14-a138-03419559091a" providerId="AD" clId="Web-{029D0843-3021-D6A7-2966-CB37CA485F30}" dt="2023-04-04T03:13:12.473" v="275" actId="1076"/>
          <ac:picMkLst>
            <pc:docMk/>
            <pc:sldMk cId="0" sldId="265"/>
            <ac:picMk id="195" creationId="{00000000-0000-0000-0000-000000000000}"/>
          </ac:picMkLst>
        </pc:picChg>
        <pc:cxnChg chg="mod">
          <ac:chgData name="Aditi Partap" userId="S::aditi712@stanford.edu::b8d20bd2-9dd7-4a14-a138-03419559091a" providerId="AD" clId="Web-{029D0843-3021-D6A7-2966-CB37CA485F30}" dt="2023-04-04T03:13:12.473" v="276" actId="1076"/>
          <ac:cxnSpMkLst>
            <pc:docMk/>
            <pc:sldMk cId="0" sldId="265"/>
            <ac:cxnSpMk id="197" creationId="{00000000-0000-0000-0000-000000000000}"/>
          </ac:cxnSpMkLst>
        </pc:cxnChg>
        <pc:cxnChg chg="mod">
          <ac:chgData name="Aditi Partap" userId="S::aditi712@stanford.edu::b8d20bd2-9dd7-4a14-a138-03419559091a" providerId="AD" clId="Web-{029D0843-3021-D6A7-2966-CB37CA485F30}" dt="2023-04-04T03:13:12.489" v="277" actId="1076"/>
          <ac:cxnSpMkLst>
            <pc:docMk/>
            <pc:sldMk cId="0" sldId="265"/>
            <ac:cxnSpMk id="198" creationId="{00000000-0000-0000-0000-000000000000}"/>
          </ac:cxnSpMkLst>
        </pc:cxnChg>
        <pc:cxnChg chg="mod">
          <ac:chgData name="Aditi Partap" userId="S::aditi712@stanford.edu::b8d20bd2-9dd7-4a14-a138-03419559091a" providerId="AD" clId="Web-{029D0843-3021-D6A7-2966-CB37CA485F30}" dt="2023-04-04T03:13:12.489" v="278" actId="1076"/>
          <ac:cxnSpMkLst>
            <pc:docMk/>
            <pc:sldMk cId="0" sldId="265"/>
            <ac:cxnSpMk id="199" creationId="{00000000-0000-0000-0000-000000000000}"/>
          </ac:cxnSpMkLst>
        </pc:cxnChg>
      </pc:sldChg>
      <pc:sldChg chg="addSp delSp modSp modNotes">
        <pc:chgData name="Aditi Partap" userId="S::aditi712@stanford.edu::b8d20bd2-9dd7-4a14-a138-03419559091a" providerId="AD" clId="Web-{029D0843-3021-D6A7-2966-CB37CA485F30}" dt="2023-04-04T03:33:47.713" v="593"/>
        <pc:sldMkLst>
          <pc:docMk/>
          <pc:sldMk cId="0" sldId="266"/>
        </pc:sldMkLst>
        <pc:spChg chg="add mod">
          <ac:chgData name="Aditi Partap" userId="S::aditi712@stanford.edu::b8d20bd2-9dd7-4a14-a138-03419559091a" providerId="AD" clId="Web-{029D0843-3021-D6A7-2966-CB37CA485F30}" dt="2023-04-04T03:22:57.178" v="435" actId="14100"/>
          <ac:spMkLst>
            <pc:docMk/>
            <pc:sldMk cId="0" sldId="266"/>
            <ac:spMk id="2" creationId="{FFDC5EE5-AE97-06BA-8094-348331FD0654}"/>
          </ac:spMkLst>
        </pc:spChg>
        <pc:spChg chg="add mod">
          <ac:chgData name="Aditi Partap" userId="S::aditi712@stanford.edu::b8d20bd2-9dd7-4a14-a138-03419559091a" providerId="AD" clId="Web-{029D0843-3021-D6A7-2966-CB37CA485F30}" dt="2023-04-04T03:23:17.413" v="439" actId="20577"/>
          <ac:spMkLst>
            <pc:docMk/>
            <pc:sldMk cId="0" sldId="266"/>
            <ac:spMk id="3" creationId="{E39F3C68-8E47-29B3-6101-8340AFB01740}"/>
          </ac:spMkLst>
        </pc:spChg>
        <pc:spChg chg="mod">
          <ac:chgData name="Aditi Partap" userId="S::aditi712@stanford.edu::b8d20bd2-9dd7-4a14-a138-03419559091a" providerId="AD" clId="Web-{029D0843-3021-D6A7-2966-CB37CA485F30}" dt="2023-04-04T03:17:22.043" v="326" actId="20577"/>
          <ac:spMkLst>
            <pc:docMk/>
            <pc:sldMk cId="0" sldId="266"/>
            <ac:spMk id="207" creationId="{00000000-0000-0000-0000-000000000000}"/>
          </ac:spMkLst>
        </pc:spChg>
        <pc:spChg chg="del">
          <ac:chgData name="Aditi Partap" userId="S::aditi712@stanford.edu::b8d20bd2-9dd7-4a14-a138-03419559091a" providerId="AD" clId="Web-{029D0843-3021-D6A7-2966-CB37CA485F30}" dt="2023-04-04T03:17:12.762" v="318"/>
          <ac:spMkLst>
            <pc:docMk/>
            <pc:sldMk cId="0" sldId="266"/>
            <ac:spMk id="208" creationId="{00000000-0000-0000-0000-000000000000}"/>
          </ac:spMkLst>
        </pc:spChg>
      </pc:sldChg>
      <pc:sldChg chg="del">
        <pc:chgData name="Aditi Partap" userId="S::aditi712@stanford.edu::b8d20bd2-9dd7-4a14-a138-03419559091a" providerId="AD" clId="Web-{029D0843-3021-D6A7-2966-CB37CA485F30}" dt="2023-04-04T03:52:05.762" v="832"/>
        <pc:sldMkLst>
          <pc:docMk/>
          <pc:sldMk cId="0" sldId="267"/>
        </pc:sldMkLst>
      </pc:sldChg>
      <pc:sldChg chg="modSp ord">
        <pc:chgData name="Aditi Partap" userId="S::aditi712@stanford.edu::b8d20bd2-9dd7-4a14-a138-03419559091a" providerId="AD" clId="Web-{029D0843-3021-D6A7-2966-CB37CA485F30}" dt="2023-04-04T03:42:01.431" v="672" actId="20577"/>
        <pc:sldMkLst>
          <pc:docMk/>
          <pc:sldMk cId="0" sldId="268"/>
        </pc:sldMkLst>
        <pc:spChg chg="mod">
          <ac:chgData name="Aditi Partap" userId="S::aditi712@stanford.edu::b8d20bd2-9dd7-4a14-a138-03419559091a" providerId="AD" clId="Web-{029D0843-3021-D6A7-2966-CB37CA485F30}" dt="2023-04-04T03:03:33.034" v="121" actId="20577"/>
          <ac:spMkLst>
            <pc:docMk/>
            <pc:sldMk cId="0" sldId="268"/>
            <ac:spMk id="220" creationId="{00000000-0000-0000-0000-000000000000}"/>
          </ac:spMkLst>
        </pc:spChg>
        <pc:spChg chg="mod">
          <ac:chgData name="Aditi Partap" userId="S::aditi712@stanford.edu::b8d20bd2-9dd7-4a14-a138-03419559091a" providerId="AD" clId="Web-{029D0843-3021-D6A7-2966-CB37CA485F30}" dt="2023-04-04T03:42:01.431" v="672" actId="20577"/>
          <ac:spMkLst>
            <pc:docMk/>
            <pc:sldMk cId="0" sldId="268"/>
            <ac:spMk id="221" creationId="{00000000-0000-0000-0000-000000000000}"/>
          </ac:spMkLst>
        </pc:spChg>
        <pc:spChg chg="mod">
          <ac:chgData name="Aditi Partap" userId="S::aditi712@stanford.edu::b8d20bd2-9dd7-4a14-a138-03419559091a" providerId="AD" clId="Web-{029D0843-3021-D6A7-2966-CB37CA485F30}" dt="2023-04-04T03:41:51.525" v="666" actId="20577"/>
          <ac:spMkLst>
            <pc:docMk/>
            <pc:sldMk cId="0" sldId="268"/>
            <ac:spMk id="227" creationId="{00000000-0000-0000-0000-000000000000}"/>
          </ac:spMkLst>
        </pc:spChg>
        <pc:spChg chg="mod">
          <ac:chgData name="Aditi Partap" userId="S::aditi712@stanford.edu::b8d20bd2-9dd7-4a14-a138-03419559091a" providerId="AD" clId="Web-{029D0843-3021-D6A7-2966-CB37CA485F30}" dt="2023-04-04T03:41:54.634" v="668" actId="20577"/>
          <ac:spMkLst>
            <pc:docMk/>
            <pc:sldMk cId="0" sldId="268"/>
            <ac:spMk id="228" creationId="{00000000-0000-0000-0000-000000000000}"/>
          </ac:spMkLst>
        </pc:spChg>
        <pc:spChg chg="mod">
          <ac:chgData name="Aditi Partap" userId="S::aditi712@stanford.edu::b8d20bd2-9dd7-4a14-a138-03419559091a" providerId="AD" clId="Web-{029D0843-3021-D6A7-2966-CB37CA485F30}" dt="2023-04-04T03:41:58.306" v="669" actId="20577"/>
          <ac:spMkLst>
            <pc:docMk/>
            <pc:sldMk cId="0" sldId="268"/>
            <ac:spMk id="229" creationId="{00000000-0000-0000-0000-000000000000}"/>
          </ac:spMkLst>
        </pc:spChg>
      </pc:sldChg>
      <pc:sldChg chg="addSp delSp modSp ord addAnim">
        <pc:chgData name="Aditi Partap" userId="S::aditi712@stanford.edu::b8d20bd2-9dd7-4a14-a138-03419559091a" providerId="AD" clId="Web-{029D0843-3021-D6A7-2966-CB37CA485F30}" dt="2023-04-04T03:42:12.494" v="678" actId="20577"/>
        <pc:sldMkLst>
          <pc:docMk/>
          <pc:sldMk cId="0" sldId="269"/>
        </pc:sldMkLst>
        <pc:spChg chg="add mod">
          <ac:chgData name="Aditi Partap" userId="S::aditi712@stanford.edu::b8d20bd2-9dd7-4a14-a138-03419559091a" providerId="AD" clId="Web-{029D0843-3021-D6A7-2966-CB37CA485F30}" dt="2023-04-04T03:42:05.900" v="674" actId="20577"/>
          <ac:spMkLst>
            <pc:docMk/>
            <pc:sldMk cId="0" sldId="269"/>
            <ac:spMk id="3" creationId="{26A5D14C-7D2E-931E-C1A9-92C1AB0FEFBB}"/>
          </ac:spMkLst>
        </pc:spChg>
        <pc:spChg chg="add mod">
          <ac:chgData name="Aditi Partap" userId="S::aditi712@stanford.edu::b8d20bd2-9dd7-4a14-a138-03419559091a" providerId="AD" clId="Web-{029D0843-3021-D6A7-2966-CB37CA485F30}" dt="2023-04-04T03:42:08.744" v="675" actId="20577"/>
          <ac:spMkLst>
            <pc:docMk/>
            <pc:sldMk cId="0" sldId="269"/>
            <ac:spMk id="5" creationId="{CCC1DB34-DBD7-E7FC-6136-1AF612B72556}"/>
          </ac:spMkLst>
        </pc:spChg>
        <pc:spChg chg="add mod">
          <ac:chgData name="Aditi Partap" userId="S::aditi712@stanford.edu::b8d20bd2-9dd7-4a14-a138-03419559091a" providerId="AD" clId="Web-{029D0843-3021-D6A7-2966-CB37CA485F30}" dt="2023-04-04T03:42:12.494" v="678" actId="20577"/>
          <ac:spMkLst>
            <pc:docMk/>
            <pc:sldMk cId="0" sldId="269"/>
            <ac:spMk id="7" creationId="{FB4A1DFD-8CB7-84AB-9760-6E006D0D2582}"/>
          </ac:spMkLst>
        </pc:spChg>
        <pc:spChg chg="del">
          <ac:chgData name="Aditi Partap" userId="S::aditi712@stanford.edu::b8d20bd2-9dd7-4a14-a138-03419559091a" providerId="AD" clId="Web-{029D0843-3021-D6A7-2966-CB37CA485F30}" dt="2023-04-04T03:05:04.271" v="131"/>
          <ac:spMkLst>
            <pc:docMk/>
            <pc:sldMk cId="0" sldId="269"/>
            <ac:spMk id="243" creationId="{00000000-0000-0000-0000-000000000000}"/>
          </ac:spMkLst>
        </pc:spChg>
        <pc:spChg chg="del">
          <ac:chgData name="Aditi Partap" userId="S::aditi712@stanford.edu::b8d20bd2-9dd7-4a14-a138-03419559091a" providerId="AD" clId="Web-{029D0843-3021-D6A7-2966-CB37CA485F30}" dt="2023-04-04T03:05:04.271" v="130"/>
          <ac:spMkLst>
            <pc:docMk/>
            <pc:sldMk cId="0" sldId="269"/>
            <ac:spMk id="244" creationId="{00000000-0000-0000-0000-000000000000}"/>
          </ac:spMkLst>
        </pc:spChg>
        <pc:spChg chg="del">
          <ac:chgData name="Aditi Partap" userId="S::aditi712@stanford.edu::b8d20bd2-9dd7-4a14-a138-03419559091a" providerId="AD" clId="Web-{029D0843-3021-D6A7-2966-CB37CA485F30}" dt="2023-04-04T03:05:04.271" v="129"/>
          <ac:spMkLst>
            <pc:docMk/>
            <pc:sldMk cId="0" sldId="269"/>
            <ac:spMk id="245" creationId="{00000000-0000-0000-0000-000000000000}"/>
          </ac:spMkLst>
        </pc:spChg>
        <pc:spChg chg="mod">
          <ac:chgData name="Aditi Partap" userId="S::aditi712@stanford.edu::b8d20bd2-9dd7-4a14-a138-03419559091a" providerId="AD" clId="Web-{029D0843-3021-D6A7-2966-CB37CA485F30}" dt="2023-04-04T03:08:22.340" v="179" actId="14100"/>
          <ac:spMkLst>
            <pc:docMk/>
            <pc:sldMk cId="0" sldId="269"/>
            <ac:spMk id="248" creationId="{00000000-0000-0000-0000-000000000000}"/>
          </ac:spMkLst>
        </pc:spChg>
      </pc:sldChg>
      <pc:sldChg chg="addSp delSp modSp ord addAnim delAnim">
        <pc:chgData name="Aditi Partap" userId="S::aditi712@stanford.edu::b8d20bd2-9dd7-4a14-a138-03419559091a" providerId="AD" clId="Web-{029D0843-3021-D6A7-2966-CB37CA485F30}" dt="2023-04-04T03:42:25.494" v="684"/>
        <pc:sldMkLst>
          <pc:docMk/>
          <pc:sldMk cId="0" sldId="270"/>
        </pc:sldMkLst>
        <pc:spChg chg="add del">
          <ac:chgData name="Aditi Partap" userId="S::aditi712@stanford.edu::b8d20bd2-9dd7-4a14-a138-03419559091a" providerId="AD" clId="Web-{029D0843-3021-D6A7-2966-CB37CA485F30}" dt="2023-04-04T03:42:25.213" v="681"/>
          <ac:spMkLst>
            <pc:docMk/>
            <pc:sldMk cId="0" sldId="270"/>
            <ac:spMk id="3" creationId="{B3CA146D-D1D4-C74A-858C-6DEB2BB7383B}"/>
          </ac:spMkLst>
        </pc:spChg>
        <pc:spChg chg="add del">
          <ac:chgData name="Aditi Partap" userId="S::aditi712@stanford.edu::b8d20bd2-9dd7-4a14-a138-03419559091a" providerId="AD" clId="Web-{029D0843-3021-D6A7-2966-CB37CA485F30}" dt="2023-04-04T03:42:25.213" v="680"/>
          <ac:spMkLst>
            <pc:docMk/>
            <pc:sldMk cId="0" sldId="270"/>
            <ac:spMk id="5" creationId="{D0AA237A-D682-A51F-DFD2-2A5ED5600778}"/>
          </ac:spMkLst>
        </pc:spChg>
        <pc:spChg chg="add del">
          <ac:chgData name="Aditi Partap" userId="S::aditi712@stanford.edu::b8d20bd2-9dd7-4a14-a138-03419559091a" providerId="AD" clId="Web-{029D0843-3021-D6A7-2966-CB37CA485F30}" dt="2023-04-04T03:42:25.213" v="679"/>
          <ac:spMkLst>
            <pc:docMk/>
            <pc:sldMk cId="0" sldId="270"/>
            <ac:spMk id="7" creationId="{C075F8D3-5A5A-B9C5-6E22-09F55A36A47F}"/>
          </ac:spMkLst>
        </pc:spChg>
        <pc:spChg chg="add">
          <ac:chgData name="Aditi Partap" userId="S::aditi712@stanford.edu::b8d20bd2-9dd7-4a14-a138-03419559091a" providerId="AD" clId="Web-{029D0843-3021-D6A7-2966-CB37CA485F30}" dt="2023-04-04T03:42:25.463" v="682"/>
          <ac:spMkLst>
            <pc:docMk/>
            <pc:sldMk cId="0" sldId="270"/>
            <ac:spMk id="9" creationId="{781252A2-1A28-225A-0B87-9BCC801AC318}"/>
          </ac:spMkLst>
        </pc:spChg>
        <pc:spChg chg="add">
          <ac:chgData name="Aditi Partap" userId="S::aditi712@stanford.edu::b8d20bd2-9dd7-4a14-a138-03419559091a" providerId="AD" clId="Web-{029D0843-3021-D6A7-2966-CB37CA485F30}" dt="2023-04-04T03:42:25.479" v="683"/>
          <ac:spMkLst>
            <pc:docMk/>
            <pc:sldMk cId="0" sldId="270"/>
            <ac:spMk id="11" creationId="{B21A4C76-9142-A048-E59E-D6FB8CE57412}"/>
          </ac:spMkLst>
        </pc:spChg>
        <pc:spChg chg="add">
          <ac:chgData name="Aditi Partap" userId="S::aditi712@stanford.edu::b8d20bd2-9dd7-4a14-a138-03419559091a" providerId="AD" clId="Web-{029D0843-3021-D6A7-2966-CB37CA485F30}" dt="2023-04-04T03:42:25.494" v="684"/>
          <ac:spMkLst>
            <pc:docMk/>
            <pc:sldMk cId="0" sldId="270"/>
            <ac:spMk id="13" creationId="{BE55D489-4251-00C2-E083-ACCBE699E580}"/>
          </ac:spMkLst>
        </pc:spChg>
        <pc:spChg chg="ord">
          <ac:chgData name="Aditi Partap" userId="S::aditi712@stanford.edu::b8d20bd2-9dd7-4a14-a138-03419559091a" providerId="AD" clId="Web-{029D0843-3021-D6A7-2966-CB37CA485F30}" dt="2023-04-04T03:08:12.949" v="176"/>
          <ac:spMkLst>
            <pc:docMk/>
            <pc:sldMk cId="0" sldId="270"/>
            <ac:spMk id="258" creationId="{00000000-0000-0000-0000-000000000000}"/>
          </ac:spMkLst>
        </pc:spChg>
        <pc:spChg chg="del">
          <ac:chgData name="Aditi Partap" userId="S::aditi712@stanford.edu::b8d20bd2-9dd7-4a14-a138-03419559091a" providerId="AD" clId="Web-{029D0843-3021-D6A7-2966-CB37CA485F30}" dt="2023-04-04T03:05:09.818" v="137"/>
          <ac:spMkLst>
            <pc:docMk/>
            <pc:sldMk cId="0" sldId="270"/>
            <ac:spMk id="264" creationId="{00000000-0000-0000-0000-000000000000}"/>
          </ac:spMkLst>
        </pc:spChg>
        <pc:spChg chg="del">
          <ac:chgData name="Aditi Partap" userId="S::aditi712@stanford.edu::b8d20bd2-9dd7-4a14-a138-03419559091a" providerId="AD" clId="Web-{029D0843-3021-D6A7-2966-CB37CA485F30}" dt="2023-04-04T03:05:09.818" v="136"/>
          <ac:spMkLst>
            <pc:docMk/>
            <pc:sldMk cId="0" sldId="270"/>
            <ac:spMk id="265" creationId="{00000000-0000-0000-0000-000000000000}"/>
          </ac:spMkLst>
        </pc:spChg>
        <pc:spChg chg="del">
          <ac:chgData name="Aditi Partap" userId="S::aditi712@stanford.edu::b8d20bd2-9dd7-4a14-a138-03419559091a" providerId="AD" clId="Web-{029D0843-3021-D6A7-2966-CB37CA485F30}" dt="2023-04-04T03:05:09.818" v="135"/>
          <ac:spMkLst>
            <pc:docMk/>
            <pc:sldMk cId="0" sldId="270"/>
            <ac:spMk id="266" creationId="{00000000-0000-0000-0000-000000000000}"/>
          </ac:spMkLst>
        </pc:spChg>
        <pc:spChg chg="mod">
          <ac:chgData name="Aditi Partap" userId="S::aditi712@stanford.edu::b8d20bd2-9dd7-4a14-a138-03419559091a" providerId="AD" clId="Web-{029D0843-3021-D6A7-2966-CB37CA485F30}" dt="2023-04-04T03:08:25.152" v="180" actId="14100"/>
          <ac:spMkLst>
            <pc:docMk/>
            <pc:sldMk cId="0" sldId="270"/>
            <ac:spMk id="269" creationId="{00000000-0000-0000-0000-000000000000}"/>
          </ac:spMkLst>
        </pc:spChg>
      </pc:sldChg>
      <pc:sldChg chg="del">
        <pc:chgData name="Aditi Partap" userId="S::aditi712@stanford.edu::b8d20bd2-9dd7-4a14-a138-03419559091a" providerId="AD" clId="Web-{029D0843-3021-D6A7-2966-CB37CA485F30}" dt="2023-04-04T03:52:07.543" v="833"/>
        <pc:sldMkLst>
          <pc:docMk/>
          <pc:sldMk cId="0" sldId="271"/>
        </pc:sldMkLst>
      </pc:sldChg>
      <pc:sldChg chg="addSp delSp modSp ord addAnim delAnim modNotes">
        <pc:chgData name="Aditi Partap" userId="S::aditi712@stanford.edu::b8d20bd2-9dd7-4a14-a138-03419559091a" providerId="AD" clId="Web-{029D0843-3021-D6A7-2966-CB37CA485F30}" dt="2023-04-04T03:42:48.854" v="691" actId="20577"/>
        <pc:sldMkLst>
          <pc:docMk/>
          <pc:sldMk cId="0" sldId="272"/>
        </pc:sldMkLst>
        <pc:spChg chg="add">
          <ac:chgData name="Aditi Partap" userId="S::aditi712@stanford.edu::b8d20bd2-9dd7-4a14-a138-03419559091a" providerId="AD" clId="Web-{029D0843-3021-D6A7-2966-CB37CA485F30}" dt="2023-04-04T03:34:48.028" v="601"/>
          <ac:spMkLst>
            <pc:docMk/>
            <pc:sldMk cId="0" sldId="272"/>
            <ac:spMk id="5" creationId="{45386194-4AD9-4569-61E7-6D9E7EC372B6}"/>
          </ac:spMkLst>
        </pc:spChg>
        <pc:spChg chg="del">
          <ac:chgData name="Aditi Partap" userId="S::aditi712@stanford.edu::b8d20bd2-9dd7-4a14-a138-03419559091a" providerId="AD" clId="Web-{029D0843-3021-D6A7-2966-CB37CA485F30}" dt="2023-04-04T03:34:35.340" v="597"/>
          <ac:spMkLst>
            <pc:docMk/>
            <pc:sldMk cId="0" sldId="272"/>
            <ac:spMk id="289" creationId="{00000000-0000-0000-0000-000000000000}"/>
          </ac:spMkLst>
        </pc:spChg>
        <pc:spChg chg="mod">
          <ac:chgData name="Aditi Partap" userId="S::aditi712@stanford.edu::b8d20bd2-9dd7-4a14-a138-03419559091a" providerId="AD" clId="Web-{029D0843-3021-D6A7-2966-CB37CA485F30}" dt="2023-04-04T03:42:42.573" v="687" actId="20577"/>
          <ac:spMkLst>
            <pc:docMk/>
            <pc:sldMk cId="0" sldId="272"/>
            <ac:spMk id="295" creationId="{00000000-0000-0000-0000-000000000000}"/>
          </ac:spMkLst>
        </pc:spChg>
        <pc:spChg chg="mod">
          <ac:chgData name="Aditi Partap" userId="S::aditi712@stanford.edu::b8d20bd2-9dd7-4a14-a138-03419559091a" providerId="AD" clId="Web-{029D0843-3021-D6A7-2966-CB37CA485F30}" dt="2023-04-04T03:42:45.870" v="690" actId="20577"/>
          <ac:spMkLst>
            <pc:docMk/>
            <pc:sldMk cId="0" sldId="272"/>
            <ac:spMk id="296" creationId="{00000000-0000-0000-0000-000000000000}"/>
          </ac:spMkLst>
        </pc:spChg>
        <pc:spChg chg="mod">
          <ac:chgData name="Aditi Partap" userId="S::aditi712@stanford.edu::b8d20bd2-9dd7-4a14-a138-03419559091a" providerId="AD" clId="Web-{029D0843-3021-D6A7-2966-CB37CA485F30}" dt="2023-04-04T03:42:48.854" v="691" actId="20577"/>
          <ac:spMkLst>
            <pc:docMk/>
            <pc:sldMk cId="0" sldId="272"/>
            <ac:spMk id="297" creationId="{00000000-0000-0000-0000-000000000000}"/>
          </ac:spMkLst>
        </pc:spChg>
        <pc:picChg chg="add">
          <ac:chgData name="Aditi Partap" userId="S::aditi712@stanford.edu::b8d20bd2-9dd7-4a14-a138-03419559091a" providerId="AD" clId="Web-{029D0843-3021-D6A7-2966-CB37CA485F30}" dt="2023-04-04T03:34:48.012" v="600"/>
          <ac:picMkLst>
            <pc:docMk/>
            <pc:sldMk cId="0" sldId="272"/>
            <ac:picMk id="3" creationId="{936FD6D0-C2E8-29EC-6DD3-76B6E3318579}"/>
          </ac:picMkLst>
        </pc:picChg>
        <pc:picChg chg="del">
          <ac:chgData name="Aditi Partap" userId="S::aditi712@stanford.edu::b8d20bd2-9dd7-4a14-a138-03419559091a" providerId="AD" clId="Web-{029D0843-3021-D6A7-2966-CB37CA485F30}" dt="2023-04-04T03:34:35.324" v="596"/>
          <ac:picMkLst>
            <pc:docMk/>
            <pc:sldMk cId="0" sldId="272"/>
            <ac:picMk id="286" creationId="{00000000-0000-0000-0000-000000000000}"/>
          </ac:picMkLst>
        </pc:picChg>
        <pc:picChg chg="del">
          <ac:chgData name="Aditi Partap" userId="S::aditi712@stanford.edu::b8d20bd2-9dd7-4a14-a138-03419559091a" providerId="AD" clId="Web-{029D0843-3021-D6A7-2966-CB37CA485F30}" dt="2023-04-04T03:34:35.324" v="595"/>
          <ac:picMkLst>
            <pc:docMk/>
            <pc:sldMk cId="0" sldId="272"/>
            <ac:picMk id="288" creationId="{00000000-0000-0000-0000-000000000000}"/>
          </ac:picMkLst>
        </pc:picChg>
        <pc:cxnChg chg="del mod">
          <ac:chgData name="Aditi Partap" userId="S::aditi712@stanford.edu::b8d20bd2-9dd7-4a14-a138-03419559091a" providerId="AD" clId="Web-{029D0843-3021-D6A7-2966-CB37CA485F30}" dt="2023-04-04T03:34:35.340" v="599"/>
          <ac:cxnSpMkLst>
            <pc:docMk/>
            <pc:sldMk cId="0" sldId="272"/>
            <ac:cxnSpMk id="285" creationId="{00000000-0000-0000-0000-000000000000}"/>
          </ac:cxnSpMkLst>
        </pc:cxnChg>
        <pc:cxnChg chg="del mod">
          <ac:chgData name="Aditi Partap" userId="S::aditi712@stanford.edu::b8d20bd2-9dd7-4a14-a138-03419559091a" providerId="AD" clId="Web-{029D0843-3021-D6A7-2966-CB37CA485F30}" dt="2023-04-04T03:34:35.340" v="598"/>
          <ac:cxnSpMkLst>
            <pc:docMk/>
            <pc:sldMk cId="0" sldId="272"/>
            <ac:cxnSpMk id="287" creationId="{00000000-0000-0000-0000-000000000000}"/>
          </ac:cxnSpMkLst>
        </pc:cxnChg>
      </pc:sldChg>
      <pc:sldChg chg="addSp delSp modSp ord addAnim delAnim">
        <pc:chgData name="Aditi Partap" userId="S::aditi712@stanford.edu::b8d20bd2-9dd7-4a14-a138-03419559091a" providerId="AD" clId="Web-{029D0843-3021-D6A7-2966-CB37CA485F30}" dt="2023-04-04T03:49:51.945" v="816" actId="20577"/>
        <pc:sldMkLst>
          <pc:docMk/>
          <pc:sldMk cId="0" sldId="273"/>
        </pc:sldMkLst>
        <pc:spChg chg="add">
          <ac:chgData name="Aditi Partap" userId="S::aditi712@stanford.edu::b8d20bd2-9dd7-4a14-a138-03419559091a" providerId="AD" clId="Web-{029D0843-3021-D6A7-2966-CB37CA485F30}" dt="2023-04-04T03:40:40.272" v="659"/>
          <ac:spMkLst>
            <pc:docMk/>
            <pc:sldMk cId="0" sldId="273"/>
            <ac:spMk id="5" creationId="{798ED5B4-410D-66D9-B2F7-9EF76D6D62A5}"/>
          </ac:spMkLst>
        </pc:spChg>
        <pc:spChg chg="add ord">
          <ac:chgData name="Aditi Partap" userId="S::aditi712@stanford.edu::b8d20bd2-9dd7-4a14-a138-03419559091a" providerId="AD" clId="Web-{029D0843-3021-D6A7-2966-CB37CA485F30}" dt="2023-04-04T03:43:15.011" v="698"/>
          <ac:spMkLst>
            <pc:docMk/>
            <pc:sldMk cId="0" sldId="273"/>
            <ac:spMk id="7" creationId="{12118FA5-6696-8AEC-C21B-FD2863B8AF7D}"/>
          </ac:spMkLst>
        </pc:spChg>
        <pc:spChg chg="add ord">
          <ac:chgData name="Aditi Partap" userId="S::aditi712@stanford.edu::b8d20bd2-9dd7-4a14-a138-03419559091a" providerId="AD" clId="Web-{029D0843-3021-D6A7-2966-CB37CA485F30}" dt="2023-04-04T03:43:39.434" v="702"/>
          <ac:spMkLst>
            <pc:docMk/>
            <pc:sldMk cId="0" sldId="273"/>
            <ac:spMk id="9" creationId="{57019D53-9407-F73E-895D-4CE3F2688617}"/>
          </ac:spMkLst>
        </pc:spChg>
        <pc:spChg chg="add ord">
          <ac:chgData name="Aditi Partap" userId="S::aditi712@stanford.edu::b8d20bd2-9dd7-4a14-a138-03419559091a" providerId="AD" clId="Web-{029D0843-3021-D6A7-2966-CB37CA485F30}" dt="2023-04-04T03:43:42.903" v="703"/>
          <ac:spMkLst>
            <pc:docMk/>
            <pc:sldMk cId="0" sldId="273"/>
            <ac:spMk id="11" creationId="{E26ABA8E-A0E3-C1A7-B5D9-660EFBAA506A}"/>
          </ac:spMkLst>
        </pc:spChg>
        <pc:spChg chg="add">
          <ac:chgData name="Aditi Partap" userId="S::aditi712@stanford.edu::b8d20bd2-9dd7-4a14-a138-03419559091a" providerId="AD" clId="Web-{029D0843-3021-D6A7-2966-CB37CA485F30}" dt="2023-04-04T03:44:49.905" v="711"/>
          <ac:spMkLst>
            <pc:docMk/>
            <pc:sldMk cId="0" sldId="273"/>
            <ac:spMk id="15" creationId="{C2D6F39E-3EED-BCF9-5BC3-7833B10D928A}"/>
          </ac:spMkLst>
        </pc:spChg>
        <pc:spChg chg="mod">
          <ac:chgData name="Aditi Partap" userId="S::aditi712@stanford.edu::b8d20bd2-9dd7-4a14-a138-03419559091a" providerId="AD" clId="Web-{029D0843-3021-D6A7-2966-CB37CA485F30}" dt="2023-04-04T03:49:51.945" v="816" actId="20577"/>
          <ac:spMkLst>
            <pc:docMk/>
            <pc:sldMk cId="0" sldId="273"/>
            <ac:spMk id="304" creationId="{00000000-0000-0000-0000-000000000000}"/>
          </ac:spMkLst>
        </pc:spChg>
        <pc:spChg chg="del">
          <ac:chgData name="Aditi Partap" userId="S::aditi712@stanford.edu::b8d20bd2-9dd7-4a14-a138-03419559091a" providerId="AD" clId="Web-{029D0843-3021-D6A7-2966-CB37CA485F30}" dt="2023-04-04T03:35:01.997" v="606"/>
          <ac:spMkLst>
            <pc:docMk/>
            <pc:sldMk cId="0" sldId="273"/>
            <ac:spMk id="305" creationId="{00000000-0000-0000-0000-000000000000}"/>
          </ac:spMkLst>
        </pc:spChg>
        <pc:spChg chg="del">
          <ac:chgData name="Aditi Partap" userId="S::aditi712@stanford.edu::b8d20bd2-9dd7-4a14-a138-03419559091a" providerId="AD" clId="Web-{029D0843-3021-D6A7-2966-CB37CA485F30}" dt="2023-04-04T03:45:46.360" v="714"/>
          <ac:spMkLst>
            <pc:docMk/>
            <pc:sldMk cId="0" sldId="273"/>
            <ac:spMk id="306" creationId="{00000000-0000-0000-0000-000000000000}"/>
          </ac:spMkLst>
        </pc:spChg>
        <pc:spChg chg="del mod">
          <ac:chgData name="Aditi Partap" userId="S::aditi712@stanford.edu::b8d20bd2-9dd7-4a14-a138-03419559091a" providerId="AD" clId="Web-{029D0843-3021-D6A7-2966-CB37CA485F30}" dt="2023-04-04T03:43:04.808" v="694"/>
          <ac:spMkLst>
            <pc:docMk/>
            <pc:sldMk cId="0" sldId="273"/>
            <ac:spMk id="309" creationId="{00000000-0000-0000-0000-000000000000}"/>
          </ac:spMkLst>
        </pc:spChg>
        <pc:spChg chg="del mod">
          <ac:chgData name="Aditi Partap" userId="S::aditi712@stanford.edu::b8d20bd2-9dd7-4a14-a138-03419559091a" providerId="AD" clId="Web-{029D0843-3021-D6A7-2966-CB37CA485F30}" dt="2023-04-04T03:43:04.808" v="693"/>
          <ac:spMkLst>
            <pc:docMk/>
            <pc:sldMk cId="0" sldId="273"/>
            <ac:spMk id="310" creationId="{00000000-0000-0000-0000-000000000000}"/>
          </ac:spMkLst>
        </pc:spChg>
        <pc:spChg chg="del">
          <ac:chgData name="Aditi Partap" userId="S::aditi712@stanford.edu::b8d20bd2-9dd7-4a14-a138-03419559091a" providerId="AD" clId="Web-{029D0843-3021-D6A7-2966-CB37CA485F30}" dt="2023-04-04T03:43:04.808" v="692"/>
          <ac:spMkLst>
            <pc:docMk/>
            <pc:sldMk cId="0" sldId="273"/>
            <ac:spMk id="311" creationId="{00000000-0000-0000-0000-000000000000}"/>
          </ac:spMkLst>
        </pc:spChg>
        <pc:spChg chg="mod">
          <ac:chgData name="Aditi Partap" userId="S::aditi712@stanford.edu::b8d20bd2-9dd7-4a14-a138-03419559091a" providerId="AD" clId="Web-{029D0843-3021-D6A7-2966-CB37CA485F30}" dt="2023-04-04T03:43:34.215" v="701" actId="1076"/>
          <ac:spMkLst>
            <pc:docMk/>
            <pc:sldMk cId="0" sldId="273"/>
            <ac:spMk id="312" creationId="{00000000-0000-0000-0000-000000000000}"/>
          </ac:spMkLst>
        </pc:spChg>
        <pc:spChg chg="mod">
          <ac:chgData name="Aditi Partap" userId="S::aditi712@stanford.edu::b8d20bd2-9dd7-4a14-a138-03419559091a" providerId="AD" clId="Web-{029D0843-3021-D6A7-2966-CB37CA485F30}" dt="2023-04-04T03:44:03.997" v="707" actId="1076"/>
          <ac:spMkLst>
            <pc:docMk/>
            <pc:sldMk cId="0" sldId="273"/>
            <ac:spMk id="313" creationId="{00000000-0000-0000-0000-000000000000}"/>
          </ac:spMkLst>
        </pc:spChg>
        <pc:spChg chg="mod">
          <ac:chgData name="Aditi Partap" userId="S::aditi712@stanford.edu::b8d20bd2-9dd7-4a14-a138-03419559091a" providerId="AD" clId="Web-{029D0843-3021-D6A7-2966-CB37CA485F30}" dt="2023-04-04T03:44:20.404" v="709" actId="1076"/>
          <ac:spMkLst>
            <pc:docMk/>
            <pc:sldMk cId="0" sldId="273"/>
            <ac:spMk id="314" creationId="{00000000-0000-0000-0000-000000000000}"/>
          </ac:spMkLst>
        </pc:spChg>
        <pc:picChg chg="add">
          <ac:chgData name="Aditi Partap" userId="S::aditi712@stanford.edu::b8d20bd2-9dd7-4a14-a138-03419559091a" providerId="AD" clId="Web-{029D0843-3021-D6A7-2966-CB37CA485F30}" dt="2023-04-04T03:40:40.257" v="658"/>
          <ac:picMkLst>
            <pc:docMk/>
            <pc:sldMk cId="0" sldId="273"/>
            <ac:picMk id="3" creationId="{E5895F55-FA28-2035-C1AB-CFBDA4B8490C}"/>
          </ac:picMkLst>
        </pc:picChg>
        <pc:picChg chg="add">
          <ac:chgData name="Aditi Partap" userId="S::aditi712@stanford.edu::b8d20bd2-9dd7-4a14-a138-03419559091a" providerId="AD" clId="Web-{029D0843-3021-D6A7-2966-CB37CA485F30}" dt="2023-04-04T03:44:49.889" v="710"/>
          <ac:picMkLst>
            <pc:docMk/>
            <pc:sldMk cId="0" sldId="273"/>
            <ac:picMk id="13" creationId="{03C73C50-2195-921A-58D1-76EE9C293A26}"/>
          </ac:picMkLst>
        </pc:picChg>
        <pc:picChg chg="ord">
          <ac:chgData name="Aditi Partap" userId="S::aditi712@stanford.edu::b8d20bd2-9dd7-4a14-a138-03419559091a" providerId="AD" clId="Web-{029D0843-3021-D6A7-2966-CB37CA485F30}" dt="2023-04-04T03:44:58.265" v="712"/>
          <ac:picMkLst>
            <pc:docMk/>
            <pc:sldMk cId="0" sldId="273"/>
            <ac:picMk id="307" creationId="{00000000-0000-0000-0000-000000000000}"/>
          </ac:picMkLst>
        </pc:picChg>
        <pc:picChg chg="del">
          <ac:chgData name="Aditi Partap" userId="S::aditi712@stanford.edu::b8d20bd2-9dd7-4a14-a138-03419559091a" providerId="AD" clId="Web-{029D0843-3021-D6A7-2966-CB37CA485F30}" dt="2023-04-04T03:35:01.997" v="603"/>
          <ac:picMkLst>
            <pc:docMk/>
            <pc:sldMk cId="0" sldId="273"/>
            <ac:picMk id="322" creationId="{00000000-0000-0000-0000-000000000000}"/>
          </ac:picMkLst>
        </pc:picChg>
        <pc:picChg chg="del">
          <ac:chgData name="Aditi Partap" userId="S::aditi712@stanford.edu::b8d20bd2-9dd7-4a14-a138-03419559091a" providerId="AD" clId="Web-{029D0843-3021-D6A7-2966-CB37CA485F30}" dt="2023-04-04T03:35:01.981" v="602"/>
          <ac:picMkLst>
            <pc:docMk/>
            <pc:sldMk cId="0" sldId="273"/>
            <ac:picMk id="324" creationId="{00000000-0000-0000-0000-000000000000}"/>
          </ac:picMkLst>
        </pc:picChg>
        <pc:cxnChg chg="mod">
          <ac:chgData name="Aditi Partap" userId="S::aditi712@stanford.edu::b8d20bd2-9dd7-4a14-a138-03419559091a" providerId="AD" clId="Web-{029D0843-3021-D6A7-2966-CB37CA485F30}" dt="2023-04-04T03:43:23.715" v="699" actId="1076"/>
          <ac:cxnSpMkLst>
            <pc:docMk/>
            <pc:sldMk cId="0" sldId="273"/>
            <ac:cxnSpMk id="315" creationId="{00000000-0000-0000-0000-000000000000}"/>
          </ac:cxnSpMkLst>
        </pc:cxnChg>
        <pc:cxnChg chg="mod">
          <ac:chgData name="Aditi Partap" userId="S::aditi712@stanford.edu::b8d20bd2-9dd7-4a14-a138-03419559091a" providerId="AD" clId="Web-{029D0843-3021-D6A7-2966-CB37CA485F30}" dt="2023-04-04T03:43:51.606" v="705" actId="1076"/>
          <ac:cxnSpMkLst>
            <pc:docMk/>
            <pc:sldMk cId="0" sldId="273"/>
            <ac:cxnSpMk id="316" creationId="{00000000-0000-0000-0000-000000000000}"/>
          </ac:cxnSpMkLst>
        </pc:cxnChg>
        <pc:cxnChg chg="mod">
          <ac:chgData name="Aditi Partap" userId="S::aditi712@stanford.edu::b8d20bd2-9dd7-4a14-a138-03419559091a" providerId="AD" clId="Web-{029D0843-3021-D6A7-2966-CB37CA485F30}" dt="2023-04-04T03:44:12.201" v="708" actId="1076"/>
          <ac:cxnSpMkLst>
            <pc:docMk/>
            <pc:sldMk cId="0" sldId="273"/>
            <ac:cxnSpMk id="317" creationId="{00000000-0000-0000-0000-000000000000}"/>
          </ac:cxnSpMkLst>
        </pc:cxnChg>
        <pc:cxnChg chg="del mod">
          <ac:chgData name="Aditi Partap" userId="S::aditi712@stanford.edu::b8d20bd2-9dd7-4a14-a138-03419559091a" providerId="AD" clId="Web-{029D0843-3021-D6A7-2966-CB37CA485F30}" dt="2023-04-04T03:35:01.997" v="605"/>
          <ac:cxnSpMkLst>
            <pc:docMk/>
            <pc:sldMk cId="0" sldId="273"/>
            <ac:cxnSpMk id="321" creationId="{00000000-0000-0000-0000-000000000000}"/>
          </ac:cxnSpMkLst>
        </pc:cxnChg>
        <pc:cxnChg chg="del mod">
          <ac:chgData name="Aditi Partap" userId="S::aditi712@stanford.edu::b8d20bd2-9dd7-4a14-a138-03419559091a" providerId="AD" clId="Web-{029D0843-3021-D6A7-2966-CB37CA485F30}" dt="2023-04-04T03:35:01.997" v="604"/>
          <ac:cxnSpMkLst>
            <pc:docMk/>
            <pc:sldMk cId="0" sldId="273"/>
            <ac:cxnSpMk id="323" creationId="{00000000-0000-0000-0000-000000000000}"/>
          </ac:cxnSpMkLst>
        </pc:cxnChg>
      </pc:sldChg>
      <pc:sldChg chg="addSp modSp addAnim modNotes">
        <pc:chgData name="Aditi Partap" userId="S::aditi712@stanford.edu::b8d20bd2-9dd7-4a14-a138-03419559091a" providerId="AD" clId="Web-{029D0843-3021-D6A7-2966-CB37CA485F30}" dt="2023-04-04T03:54:08.140" v="901"/>
        <pc:sldMkLst>
          <pc:docMk/>
          <pc:sldMk cId="0" sldId="274"/>
        </pc:sldMkLst>
        <pc:spChg chg="mod">
          <ac:chgData name="Aditi Partap" userId="S::aditi712@stanford.edu::b8d20bd2-9dd7-4a14-a138-03419559091a" providerId="AD" clId="Web-{029D0843-3021-D6A7-2966-CB37CA485F30}" dt="2023-04-04T03:52:54.544" v="882" actId="20577"/>
          <ac:spMkLst>
            <pc:docMk/>
            <pc:sldMk cId="0" sldId="274"/>
            <ac:spMk id="330" creationId="{00000000-0000-0000-0000-000000000000}"/>
          </ac:spMkLst>
        </pc:spChg>
        <pc:graphicFrameChg chg="add mod modGraphic">
          <ac:chgData name="Aditi Partap" userId="S::aditi712@stanford.edu::b8d20bd2-9dd7-4a14-a138-03419559091a" providerId="AD" clId="Web-{029D0843-3021-D6A7-2966-CB37CA485F30}" dt="2023-04-04T03:54:08.140" v="901"/>
          <ac:graphicFrameMkLst>
            <pc:docMk/>
            <pc:sldMk cId="0" sldId="274"/>
            <ac:graphicFrameMk id="3" creationId="{A5AD4EEE-535F-C5E1-5C85-C09186154DF3}"/>
          </ac:graphicFrameMkLst>
        </pc:graphicFrameChg>
      </pc:sldChg>
      <pc:sldChg chg="del">
        <pc:chgData name="Aditi Partap" userId="S::aditi712@stanford.edu::b8d20bd2-9dd7-4a14-a138-03419559091a" providerId="AD" clId="Web-{029D0843-3021-D6A7-2966-CB37CA485F30}" dt="2023-04-04T03:48:48.349" v="801"/>
        <pc:sldMkLst>
          <pc:docMk/>
          <pc:sldMk cId="0" sldId="275"/>
        </pc:sldMkLst>
      </pc:sldChg>
      <pc:sldChg chg="del">
        <pc:chgData name="Aditi Partap" userId="S::aditi712@stanford.edu::b8d20bd2-9dd7-4a14-a138-03419559091a" providerId="AD" clId="Web-{029D0843-3021-D6A7-2966-CB37CA485F30}" dt="2023-04-04T03:48:48.349" v="800"/>
        <pc:sldMkLst>
          <pc:docMk/>
          <pc:sldMk cId="0" sldId="276"/>
        </pc:sldMkLst>
      </pc:sldChg>
      <pc:sldChg chg="del">
        <pc:chgData name="Aditi Partap" userId="S::aditi712@stanford.edu::b8d20bd2-9dd7-4a14-a138-03419559091a" providerId="AD" clId="Web-{029D0843-3021-D6A7-2966-CB37CA485F30}" dt="2023-04-04T03:48:48.349" v="799"/>
        <pc:sldMkLst>
          <pc:docMk/>
          <pc:sldMk cId="0" sldId="277"/>
        </pc:sldMkLst>
      </pc:sldChg>
      <pc:sldChg chg="del">
        <pc:chgData name="Aditi Partap" userId="S::aditi712@stanford.edu::b8d20bd2-9dd7-4a14-a138-03419559091a" providerId="AD" clId="Web-{029D0843-3021-D6A7-2966-CB37CA485F30}" dt="2023-04-04T03:48:50.990" v="804"/>
        <pc:sldMkLst>
          <pc:docMk/>
          <pc:sldMk cId="0" sldId="278"/>
        </pc:sldMkLst>
      </pc:sldChg>
      <pc:sldChg chg="del">
        <pc:chgData name="Aditi Partap" userId="S::aditi712@stanford.edu::b8d20bd2-9dd7-4a14-a138-03419559091a" providerId="AD" clId="Web-{029D0843-3021-D6A7-2966-CB37CA485F30}" dt="2023-04-04T03:48:50.990" v="803"/>
        <pc:sldMkLst>
          <pc:docMk/>
          <pc:sldMk cId="0" sldId="279"/>
        </pc:sldMkLst>
      </pc:sldChg>
      <pc:sldChg chg="del">
        <pc:chgData name="Aditi Partap" userId="S::aditi712@stanford.edu::b8d20bd2-9dd7-4a14-a138-03419559091a" providerId="AD" clId="Web-{029D0843-3021-D6A7-2966-CB37CA485F30}" dt="2023-04-04T03:48:50.990" v="802"/>
        <pc:sldMkLst>
          <pc:docMk/>
          <pc:sldMk cId="0" sldId="280"/>
        </pc:sldMkLst>
      </pc:sldChg>
      <pc:sldChg chg="modSp">
        <pc:chgData name="Aditi Partap" userId="S::aditi712@stanford.edu::b8d20bd2-9dd7-4a14-a138-03419559091a" providerId="AD" clId="Web-{029D0843-3021-D6A7-2966-CB37CA485F30}" dt="2023-04-04T03:55:44.221" v="910" actId="20577"/>
        <pc:sldMkLst>
          <pc:docMk/>
          <pc:sldMk cId="0" sldId="300"/>
        </pc:sldMkLst>
        <pc:spChg chg="mod">
          <ac:chgData name="Aditi Partap" userId="S::aditi712@stanford.edu::b8d20bd2-9dd7-4a14-a138-03419559091a" providerId="AD" clId="Web-{029D0843-3021-D6A7-2966-CB37CA485F30}" dt="2023-04-04T03:55:44.221" v="910" actId="20577"/>
          <ac:spMkLst>
            <pc:docMk/>
            <pc:sldMk cId="0" sldId="300"/>
            <ac:spMk id="787" creationId="{00000000-0000-0000-0000-000000000000}"/>
          </ac:spMkLst>
        </pc:spChg>
      </pc:sldChg>
      <pc:sldChg chg="del">
        <pc:chgData name="Aditi Partap" userId="S::aditi712@stanford.edu::b8d20bd2-9dd7-4a14-a138-03419559091a" providerId="AD" clId="Web-{029D0843-3021-D6A7-2966-CB37CA485F30}" dt="2023-04-04T03:55:20.814" v="904"/>
        <pc:sldMkLst>
          <pc:docMk/>
          <pc:sldMk cId="0" sldId="302"/>
        </pc:sldMkLst>
      </pc:sldChg>
      <pc:sldChg chg="del">
        <pc:chgData name="Aditi Partap" userId="S::aditi712@stanford.edu::b8d20bd2-9dd7-4a14-a138-03419559091a" providerId="AD" clId="Web-{029D0843-3021-D6A7-2966-CB37CA485F30}" dt="2023-04-04T03:55:22.158" v="905"/>
        <pc:sldMkLst>
          <pc:docMk/>
          <pc:sldMk cId="0" sldId="303"/>
        </pc:sldMkLst>
      </pc:sldChg>
      <pc:sldChg chg="del">
        <pc:chgData name="Aditi Partap" userId="S::aditi712@stanford.edu::b8d20bd2-9dd7-4a14-a138-03419559091a" providerId="AD" clId="Web-{029D0843-3021-D6A7-2966-CB37CA485F30}" dt="2023-04-04T03:55:24.080" v="906"/>
        <pc:sldMkLst>
          <pc:docMk/>
          <pc:sldMk cId="0" sldId="304"/>
        </pc:sldMkLst>
      </pc:sldChg>
      <pc:sldChg chg="del">
        <pc:chgData name="Aditi Partap" userId="S::aditi712@stanford.edu::b8d20bd2-9dd7-4a14-a138-03419559091a" providerId="AD" clId="Web-{029D0843-3021-D6A7-2966-CB37CA485F30}" dt="2023-04-04T03:55:36.830" v="907"/>
        <pc:sldMkLst>
          <pc:docMk/>
          <pc:sldMk cId="0" sldId="305"/>
        </pc:sldMkLst>
      </pc:sldChg>
      <pc:sldChg chg="del">
        <pc:chgData name="Aditi Partap" userId="S::aditi712@stanford.edu::b8d20bd2-9dd7-4a14-a138-03419559091a" providerId="AD" clId="Web-{029D0843-3021-D6A7-2966-CB37CA485F30}" dt="2023-04-04T03:55:38.221" v="908"/>
        <pc:sldMkLst>
          <pc:docMk/>
          <pc:sldMk cId="0" sldId="306"/>
        </pc:sldMkLst>
      </pc:sldChg>
      <pc:sldChg chg="add del">
        <pc:chgData name="Aditi Partap" userId="S::aditi712@stanford.edu::b8d20bd2-9dd7-4a14-a138-03419559091a" providerId="AD" clId="Web-{029D0843-3021-D6A7-2966-CB37CA485F30}" dt="2023-04-04T03:55:09.361" v="903"/>
        <pc:sldMkLst>
          <pc:docMk/>
          <pc:sldMk cId="0" sldId="309"/>
        </pc:sldMkLst>
      </pc:sldChg>
      <pc:sldChg chg="del">
        <pc:chgData name="Aditi Partap" userId="S::aditi712@stanford.edu::b8d20bd2-9dd7-4a14-a138-03419559091a" providerId="AD" clId="Web-{029D0843-3021-D6A7-2966-CB37CA485F30}" dt="2023-04-04T03:55:54.159" v="911"/>
        <pc:sldMkLst>
          <pc:docMk/>
          <pc:sldMk cId="0" sldId="319"/>
        </pc:sldMkLst>
      </pc:sldChg>
      <pc:sldChg chg="del">
        <pc:chgData name="Aditi Partap" userId="S::aditi712@stanford.edu::b8d20bd2-9dd7-4a14-a138-03419559091a" providerId="AD" clId="Web-{029D0843-3021-D6A7-2966-CB37CA485F30}" dt="2023-04-04T03:55:56.284" v="912"/>
        <pc:sldMkLst>
          <pc:docMk/>
          <pc:sldMk cId="0" sldId="320"/>
        </pc:sldMkLst>
      </pc:sldChg>
      <pc:sldChg chg="del">
        <pc:chgData name="Aditi Partap" userId="S::aditi712@stanford.edu::b8d20bd2-9dd7-4a14-a138-03419559091a" providerId="AD" clId="Web-{029D0843-3021-D6A7-2966-CB37CA485F30}" dt="2023-04-04T03:55:58.394" v="913"/>
        <pc:sldMkLst>
          <pc:docMk/>
          <pc:sldMk cId="0" sldId="321"/>
        </pc:sldMkLst>
      </pc:sldChg>
      <pc:sldChg chg="del">
        <pc:chgData name="Aditi Partap" userId="S::aditi712@stanford.edu::b8d20bd2-9dd7-4a14-a138-03419559091a" providerId="AD" clId="Web-{029D0843-3021-D6A7-2966-CB37CA485F30}" dt="2023-04-04T03:56:00.612" v="914"/>
        <pc:sldMkLst>
          <pc:docMk/>
          <pc:sldMk cId="0" sldId="322"/>
        </pc:sldMkLst>
      </pc:sldChg>
      <pc:sldChg chg="del">
        <pc:chgData name="Aditi Partap" userId="S::aditi712@stanford.edu::b8d20bd2-9dd7-4a14-a138-03419559091a" providerId="AD" clId="Web-{029D0843-3021-D6A7-2966-CB37CA485F30}" dt="2023-04-04T03:56:02.175" v="915"/>
        <pc:sldMkLst>
          <pc:docMk/>
          <pc:sldMk cId="0" sldId="323"/>
        </pc:sldMkLst>
      </pc:sldChg>
      <pc:sldChg chg="delSp modSp add replId delAnim">
        <pc:chgData name="Aditi Partap" userId="S::aditi712@stanford.edu::b8d20bd2-9dd7-4a14-a138-03419559091a" providerId="AD" clId="Web-{029D0843-3021-D6A7-2966-CB37CA485F30}" dt="2023-04-04T03:50:39.993" v="823" actId="1076"/>
        <pc:sldMkLst>
          <pc:docMk/>
          <pc:sldMk cId="2024096774" sldId="324"/>
        </pc:sldMkLst>
        <pc:spChg chg="mod">
          <ac:chgData name="Aditi Partap" userId="S::aditi712@stanford.edu::b8d20bd2-9dd7-4a14-a138-03419559091a" providerId="AD" clId="Web-{029D0843-3021-D6A7-2966-CB37CA485F30}" dt="2023-04-04T03:50:39.993" v="823" actId="1076"/>
          <ac:spMkLst>
            <pc:docMk/>
            <pc:sldMk cId="2024096774" sldId="324"/>
            <ac:spMk id="304" creationId="{00000000-0000-0000-0000-000000000000}"/>
          </ac:spMkLst>
        </pc:spChg>
        <pc:spChg chg="del">
          <ac:chgData name="Aditi Partap" userId="S::aditi712@stanford.edu::b8d20bd2-9dd7-4a14-a138-03419559091a" providerId="AD" clId="Web-{029D0843-3021-D6A7-2966-CB37CA485F30}" dt="2023-04-04T03:50:18.649" v="819"/>
          <ac:spMkLst>
            <pc:docMk/>
            <pc:sldMk cId="2024096774" sldId="324"/>
            <ac:spMk id="306" creationId="{00000000-0000-0000-0000-000000000000}"/>
          </ac:spMkLst>
        </pc:spChg>
      </pc:sldChg>
      <pc:sldChg chg="modSp add replId">
        <pc:chgData name="Aditi Partap" userId="S::aditi712@stanford.edu::b8d20bd2-9dd7-4a14-a138-03419559091a" providerId="AD" clId="Web-{029D0843-3021-D6A7-2966-CB37CA485F30}" dt="2023-04-04T03:50:00.117" v="817" actId="20577"/>
        <pc:sldMkLst>
          <pc:docMk/>
          <pc:sldMk cId="355536844" sldId="325"/>
        </pc:sldMkLst>
        <pc:spChg chg="mod">
          <ac:chgData name="Aditi Partap" userId="S::aditi712@stanford.edu::b8d20bd2-9dd7-4a14-a138-03419559091a" providerId="AD" clId="Web-{029D0843-3021-D6A7-2966-CB37CA485F30}" dt="2023-04-04T03:50:00.117" v="817" actId="20577"/>
          <ac:spMkLst>
            <pc:docMk/>
            <pc:sldMk cId="355536844" sldId="325"/>
            <ac:spMk id="304" creationId="{00000000-0000-0000-0000-000000000000}"/>
          </ac:spMkLst>
        </pc:spChg>
      </pc:sldChg>
      <pc:sldChg chg="addSp delSp modSp add replId delAnim">
        <pc:chgData name="Aditi Partap" userId="S::aditi712@stanford.edu::b8d20bd2-9dd7-4a14-a138-03419559091a" providerId="AD" clId="Web-{029D0843-3021-D6A7-2966-CB37CA485F30}" dt="2023-04-04T03:53:11.435" v="883" actId="20577"/>
        <pc:sldMkLst>
          <pc:docMk/>
          <pc:sldMk cId="1258135669" sldId="326"/>
        </pc:sldMkLst>
        <pc:spChg chg="add mod">
          <ac:chgData name="Aditi Partap" userId="S::aditi712@stanford.edu::b8d20bd2-9dd7-4a14-a138-03419559091a" providerId="AD" clId="Web-{029D0843-3021-D6A7-2966-CB37CA485F30}" dt="2023-04-04T03:53:11.435" v="883" actId="20577"/>
          <ac:spMkLst>
            <pc:docMk/>
            <pc:sldMk cId="1258135669" sldId="326"/>
            <ac:spMk id="4" creationId="{726F8876-8145-9F54-4E34-C8BBFBA22FF5}"/>
          </ac:spMkLst>
        </pc:spChg>
        <pc:spChg chg="del">
          <ac:chgData name="Aditi Partap" userId="S::aditi712@stanford.edu::b8d20bd2-9dd7-4a14-a138-03419559091a" providerId="AD" clId="Web-{029D0843-3021-D6A7-2966-CB37CA485F30}" dt="2023-04-04T03:50:44.072" v="824"/>
          <ac:spMkLst>
            <pc:docMk/>
            <pc:sldMk cId="1258135669" sldId="326"/>
            <ac:spMk id="304" creationId="{00000000-0000-0000-0000-000000000000}"/>
          </ac:spMkLst>
        </pc:spChg>
        <pc:spChg chg="mod">
          <ac:chgData name="Aditi Partap" userId="S::aditi712@stanford.edu::b8d20bd2-9dd7-4a14-a138-03419559091a" providerId="AD" clId="Web-{029D0843-3021-D6A7-2966-CB37CA485F30}" dt="2023-04-04T03:51:31.839" v="831" actId="1076"/>
          <ac:spMkLst>
            <pc:docMk/>
            <pc:sldMk cId="1258135669" sldId="326"/>
            <ac:spMk id="30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 everyone, </a:t>
            </a:r>
            <a:r>
              <a:rPr lang="en" dirty="0" err="1"/>
              <a:t>im</a:t>
            </a:r>
            <a:r>
              <a:rPr lang="en" dirty="0"/>
              <a:t> </a:t>
            </a:r>
            <a:r>
              <a:rPr lang="en" dirty="0" err="1"/>
              <a:t>aditi</a:t>
            </a:r>
            <a:r>
              <a:rPr lang="en" dirty="0"/>
              <a:t>, and today </a:t>
            </a:r>
            <a:r>
              <a:rPr lang="en" dirty="0" err="1"/>
              <a:t>i’ll</a:t>
            </a:r>
            <a:r>
              <a:rPr lang="en" dirty="0"/>
              <a:t> be presenting our work on proactive refresh for accountable threshold signatures. This is joint work with dan </a:t>
            </a:r>
            <a:r>
              <a:rPr lang="en" dirty="0" err="1"/>
              <a:t>boneh</a:t>
            </a:r>
            <a:r>
              <a:rPr lang="en" dirty="0"/>
              <a:t> and </a:t>
            </a:r>
            <a:r>
              <a:rPr lang="en" dirty="0" err="1"/>
              <a:t>lior</a:t>
            </a:r>
            <a:r>
              <a:rPr lang="en" dirty="0"/>
              <a:t> </a:t>
            </a:r>
            <a:r>
              <a:rPr lang="en" dirty="0" err="1"/>
              <a:t>rotem</a:t>
            </a:r>
            <a:r>
              <a:rPr lang="en" dirty="0"/>
              <a:t> at </a:t>
            </a:r>
            <a:r>
              <a:rPr lang="en-US" dirty="0"/>
              <a:t>S</a:t>
            </a:r>
            <a:r>
              <a:rPr lang="en" dirty="0" err="1"/>
              <a:t>tanford</a:t>
            </a:r>
            <a:r>
              <a:rPr lang="en" dirty="0"/>
              <a:t> university.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To protect against such attacks, one solution is proactive refresh: lets see what that means: in week1, the adversary hacks A and gets sk1. But, at the end of week1, A,B,C run some fancy Update protocol together, and refresh their secret key shares to sk1’, sk2’ and so on, these keys are unrelated to the original secret keys, except for that they can still generate a valid sign </a:t>
            </a:r>
            <a:r>
              <a:rPr lang="en-US" dirty="0" err="1"/>
              <a:t>wrt</a:t>
            </a:r>
            <a:r>
              <a:rPr lang="en-US" dirty="0"/>
              <a:t> the same pk. </a:t>
            </a:r>
          </a:p>
          <a:p>
            <a:pPr marL="0" lvl="0" indent="0" algn="l">
              <a:spcBef>
                <a:spcPts val="0"/>
              </a:spcBef>
              <a:spcAft>
                <a:spcPts val="0"/>
              </a:spcAft>
              <a:buNone/>
            </a:pPr>
            <a:r>
              <a:rPr lang="en-US" dirty="0"/>
              <a:t>Now, when the adversary hacks into B’s laptop in week2, they get sk2’!! Since they’re unrelated, they cant combine sigs from sk1 and sk2’. </a:t>
            </a:r>
          </a:p>
          <a:p>
            <a:pPr marL="0" lvl="0" indent="0" algn="l" rtl="0">
              <a:spcBef>
                <a:spcPts val="0"/>
              </a:spcBef>
              <a:spcAft>
                <a:spcPts val="0"/>
              </a:spcAft>
              <a:buNone/>
            </a:pPr>
            <a:r>
              <a:rPr lang="en-US" dirty="0"/>
              <a:t>Meaning, the only way Evan can forge sigs in this setup is if they hack 2 laptops within one week!!!</a:t>
            </a:r>
          </a:p>
        </p:txBody>
      </p:sp>
    </p:spTree>
    <p:extLst>
      <p:ext uri="{BB962C8B-B14F-4D97-AF65-F5344CB8AC3E}">
        <p14:creationId xmlns:p14="http://schemas.microsoft.com/office/powerpoint/2010/main" val="2286549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1fa850bd5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1fa850bd5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literature, there’s a lot of existing work on Private Threshold Signatures with Proactive Refresh, and Accountable Threshold Signatures.</a:t>
            </a:r>
            <a:endParaRPr dirty="0"/>
          </a:p>
          <a:p>
            <a:pPr marL="0" indent="0">
              <a:buNone/>
            </a:pPr>
            <a:r>
              <a:rPr lang="en" dirty="0"/>
              <a:t>Unfortunately, no work on Accountable Threshold Signatures that support Proactive refresh. this is because, at first glance, it seems impossible. Secret keys are actually used to hold users accountable, but if we refresh the secret keys, how are we </a:t>
            </a:r>
            <a:r>
              <a:rPr lang="en" dirty="0" err="1"/>
              <a:t>gonna</a:t>
            </a:r>
            <a:r>
              <a:rPr lang="en" dirty="0"/>
              <a:t> trace a sign back to the signers?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fa850bd5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1fa850bd5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W</a:t>
            </a:r>
            <a:r>
              <a:rPr lang="en" dirty="0"/>
              <a:t>hats worse, is that the trivial ATS is actually not refreshable at all!! </a:t>
            </a:r>
            <a:r>
              <a:rPr lang="en-US" dirty="0"/>
              <a:t>A</a:t>
            </a:r>
            <a:r>
              <a:rPr lang="en" dirty="0" err="1"/>
              <a:t>nd</a:t>
            </a:r>
            <a:r>
              <a:rPr lang="en" dirty="0"/>
              <a:t> here’s why:</a:t>
            </a:r>
          </a:p>
          <a:p>
            <a:pPr marL="0" indent="0">
              <a:buNone/>
            </a:pPr>
            <a:r>
              <a:rPr lang="en-US" dirty="0"/>
              <a:t>L</a:t>
            </a:r>
            <a:r>
              <a:rPr lang="en" dirty="0" err="1"/>
              <a:t>ets</a:t>
            </a:r>
            <a:r>
              <a:rPr lang="en" dirty="0"/>
              <a:t> say the adv hacks into </a:t>
            </a:r>
            <a:r>
              <a:rPr lang="en" dirty="0" err="1"/>
              <a:t>alice’s</a:t>
            </a:r>
            <a:r>
              <a:rPr lang="en" dirty="0"/>
              <a:t> laptop in week1, and gets sk1.</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week2, we update the </a:t>
            </a:r>
            <a:r>
              <a:rPr lang="en" dirty="0" err="1"/>
              <a:t>sk</a:t>
            </a:r>
            <a:r>
              <a:rPr lang="en" dirty="0"/>
              <a:t> shares to sk1’ </a:t>
            </a:r>
            <a:r>
              <a:rPr lang="en" dirty="0" err="1"/>
              <a:t>etc</a:t>
            </a:r>
            <a:r>
              <a:rPr lang="en" dirty="0"/>
              <a:t>, then the adversary would get sk2’ when they hack Bob in week2. but, the sad part, is that sk1 is still a valid secret key </a:t>
            </a:r>
            <a:r>
              <a:rPr lang="en-US" dirty="0" err="1"/>
              <a:t>w.r.t</a:t>
            </a:r>
            <a:r>
              <a:rPr lang="en-US" dirty="0"/>
              <a:t> the public key pk1, which remains unchanged</a:t>
            </a:r>
            <a:r>
              <a:rPr lang="en" dirty="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Therefore, the adv can still use sk1 to get sigma1, and use sk2’ to get sigma2’, and this will be a valid signature!</a:t>
            </a:r>
          </a:p>
        </p:txBody>
      </p:sp>
    </p:spTree>
    <p:extLst>
      <p:ext uri="{BB962C8B-B14F-4D97-AF65-F5344CB8AC3E}">
        <p14:creationId xmlns:p14="http://schemas.microsoft.com/office/powerpoint/2010/main" val="323343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Infact</a:t>
            </a:r>
            <a:r>
              <a:rPr lang="en-US" dirty="0"/>
              <a:t>, it is impossible to </a:t>
            </a:r>
            <a:r>
              <a:rPr lang="en-US" sz="1100" dirty="0"/>
              <a:t>securely refresh secret keys without changing the public key, in the trivial ATS</a:t>
            </a:r>
          </a:p>
        </p:txBody>
      </p:sp>
    </p:spTree>
    <p:extLst>
      <p:ext uri="{BB962C8B-B14F-4D97-AF65-F5344CB8AC3E}">
        <p14:creationId xmlns:p14="http://schemas.microsoft.com/office/powerpoint/2010/main" val="3709073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fa850bd5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1fa850bd5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I mentioned before, most real world deployments use this ATS scheme, and hence cannot refresh their secret keys!</a:t>
            </a:r>
          </a:p>
          <a:p>
            <a:pPr marL="0" lvl="0" indent="0" algn="l" rtl="0">
              <a:spcBef>
                <a:spcPts val="0"/>
              </a:spcBef>
              <a:spcAft>
                <a:spcPts val="0"/>
              </a:spcAft>
              <a:buNone/>
            </a:pPr>
            <a:r>
              <a:rPr lang="en-US" dirty="0"/>
              <a:t>This is another reason why you shouldn’t use the trivial ATS!!</a:t>
            </a:r>
          </a:p>
        </p:txBody>
      </p:sp>
    </p:spTree>
    <p:extLst>
      <p:ext uri="{BB962C8B-B14F-4D97-AF65-F5344CB8AC3E}">
        <p14:creationId xmlns:p14="http://schemas.microsoft.com/office/powerpoint/2010/main" val="2846412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fa850bd5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fa850bd5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dirty="0"/>
              <a:t>In this work,</a:t>
            </a:r>
            <a:endParaRPr dirty="0"/>
          </a:p>
          <a:p>
            <a:pPr>
              <a:buAutoNum type="arabicPeriod"/>
            </a:pPr>
            <a:r>
              <a:rPr lang="en" dirty="0"/>
              <a:t>We Define secure proactive refresh for an Accountable Threshold Scheme, I'll explain this in a few slides</a:t>
            </a:r>
            <a:endParaRPr dirty="0"/>
          </a:p>
          <a:p>
            <a:pPr>
              <a:buAutoNum type="arabicPeriod"/>
            </a:pPr>
            <a:r>
              <a:rPr lang="en-US" dirty="0"/>
              <a:t>A</a:t>
            </a:r>
            <a:r>
              <a:rPr lang="en" dirty="0" err="1"/>
              <a:t>nd</a:t>
            </a:r>
            <a:r>
              <a:rPr lang="en" dirty="0"/>
              <a:t> we Present 5 constructions that are accountable and securely refreshable! the first one is a combinatorial ATS-PR scheme, which is strongly secure (</a:t>
            </a:r>
            <a:r>
              <a:rPr lang="en-US" dirty="0"/>
              <a:t>I</a:t>
            </a:r>
            <a:r>
              <a:rPr lang="en" dirty="0"/>
              <a:t>’ll explain what that means in a bit), but is efficient only when </a:t>
            </a:r>
            <a:r>
              <a:rPr lang="en" dirty="0" err="1"/>
              <a:t>nChoose</a:t>
            </a:r>
            <a:r>
              <a:rPr lang="en" dirty="0"/>
              <a:t> t is small. </a:t>
            </a:r>
          </a:p>
          <a:p>
            <a:pPr>
              <a:buAutoNum type="arabicPeriod"/>
            </a:pPr>
            <a:r>
              <a:rPr lang="en" dirty="0"/>
              <a:t>Next, we have a 2-level ATS-PR scheme, which is again strongly secure, but has large signs. </a:t>
            </a:r>
          </a:p>
          <a:p>
            <a:pPr>
              <a:buAutoNum type="arabicPeriod"/>
            </a:pPr>
            <a:r>
              <a:rPr lang="en" dirty="0"/>
              <a:t>Our third construction is RSA-based, strongly secure, and </a:t>
            </a:r>
            <a:r>
              <a:rPr lang="en" dirty="0" err="1"/>
              <a:t>kinda</a:t>
            </a:r>
            <a:r>
              <a:rPr lang="en" dirty="0"/>
              <a:t> short signs: they are of size t + poly lambda, but still longer than our last two constructions.</a:t>
            </a:r>
          </a:p>
          <a:p>
            <a:pPr>
              <a:buAutoNum type="arabicPeriod"/>
            </a:pPr>
            <a:r>
              <a:rPr lang="en-US" dirty="0"/>
              <a:t>which</a:t>
            </a:r>
            <a:r>
              <a:rPr lang="en" dirty="0"/>
              <a:t> are bls and </a:t>
            </a:r>
            <a:r>
              <a:rPr lang="en" dirty="0" err="1"/>
              <a:t>schnorr</a:t>
            </a:r>
            <a:r>
              <a:rPr lang="en" dirty="0"/>
              <a:t> based, and both of them are quite efficient (short sigs) but are only secure.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09d2e660b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09d2e660b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we will define security notions for an accountable threshold scheme with proactive refresh. </a:t>
            </a:r>
          </a:p>
          <a:p>
            <a:pPr marL="0" lvl="0" indent="0" algn="l" rtl="0">
              <a:spcBef>
                <a:spcPts val="0"/>
              </a:spcBef>
              <a:spcAft>
                <a:spcPts val="0"/>
              </a:spcAft>
              <a:buNone/>
            </a:pPr>
            <a:r>
              <a:rPr lang="en-US" dirty="0"/>
              <a:t>The 1</a:t>
            </a:r>
            <a:r>
              <a:rPr lang="en-US" baseline="30000" dirty="0"/>
              <a:t>st</a:t>
            </a:r>
            <a:r>
              <a:rPr lang="en-US" dirty="0"/>
              <a:t> notion is unforgeability, meaning the adv shouldn’t be able to forge signatures. we define 2 levels of unforgeability, called uf1 (which is the stronger notion) and uf0 – these are based on the work of </a:t>
            </a:r>
            <a:r>
              <a:rPr lang="en-US" dirty="0" err="1"/>
              <a:t>bellare</a:t>
            </a:r>
            <a:r>
              <a:rPr lang="en-US" dirty="0"/>
              <a:t> and </a:t>
            </a:r>
            <a:r>
              <a:rPr lang="en-US" dirty="0" err="1"/>
              <a:t>crites</a:t>
            </a:r>
            <a:r>
              <a:rPr lang="en-US" dirty="0"/>
              <a:t> from 2022. </a:t>
            </a:r>
          </a:p>
          <a:p>
            <a:pPr marL="0" lvl="0" indent="0" algn="l" rtl="0">
              <a:spcBef>
                <a:spcPts val="0"/>
              </a:spcBef>
              <a:spcAft>
                <a:spcPts val="0"/>
              </a:spcAft>
              <a:buNone/>
            </a:pPr>
            <a:r>
              <a:rPr lang="en-US" dirty="0"/>
              <a:t>the 2</a:t>
            </a:r>
            <a:r>
              <a:rPr lang="en-US" baseline="30000" dirty="0"/>
              <a:t>nd</a:t>
            </a:r>
            <a:r>
              <a:rPr lang="en-US" dirty="0"/>
              <a:t> notion is accountability, which basically means that a malicious set of signers cannot frame another set. We again define 2 levels of accountability, called acc1 (which is stronger) and acc0. </a:t>
            </a:r>
          </a:p>
          <a:p>
            <a:pPr marL="0" lvl="0" indent="0" algn="l" rtl="0">
              <a:spcBef>
                <a:spcPts val="0"/>
              </a:spcBef>
              <a:spcAft>
                <a:spcPts val="0"/>
              </a:spcAft>
              <a:buNone/>
            </a:pPr>
            <a:r>
              <a:rPr lang="en-US" dirty="0"/>
              <a:t>combining these together, we get a total of 4 notions of security: </a:t>
            </a:r>
            <a:r>
              <a:rPr lang="en-US" dirty="0" err="1"/>
              <a:t>uf</a:t>
            </a:r>
            <a:r>
              <a:rPr lang="en-US" dirty="0"/>
              <a:t>-b &amp; acc-b’ for b, b’ in 0,1 (e.g. a scheme could achieve uf1 but acc0, and so on)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09d2e660bd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09d2e660b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we use a game based definition for all our security notions.</a:t>
            </a:r>
          </a:p>
          <a:p>
            <a:pPr>
              <a:buNone/>
            </a:pPr>
            <a:r>
              <a:rPr lang="en-US" dirty="0"/>
              <a:t>Here’s the setup for the game: we have the </a:t>
            </a:r>
            <a:r>
              <a:rPr lang="en-US" dirty="0" err="1"/>
              <a:t>Chal</a:t>
            </a:r>
            <a:r>
              <a:rPr lang="en-US" dirty="0"/>
              <a:t> on the left and the Adv on the right.</a:t>
            </a:r>
          </a:p>
          <a:p>
            <a:pPr>
              <a:buNone/>
            </a:pPr>
            <a:r>
              <a:rPr lang="en-US" dirty="0"/>
              <a:t>The game starts with Adv sending n: #parties, t: threshold and E: #epochs to the </a:t>
            </a:r>
            <a:r>
              <a:rPr lang="en-US" dirty="0" err="1"/>
              <a:t>Chal</a:t>
            </a:r>
            <a:r>
              <a:rPr lang="en-US" dirty="0"/>
              <a:t>. The </a:t>
            </a:r>
            <a:r>
              <a:rPr lang="en-US" dirty="0" err="1"/>
              <a:t>Chal</a:t>
            </a:r>
            <a:r>
              <a:rPr lang="en-US" dirty="0"/>
              <a:t> then runs </a:t>
            </a:r>
            <a:r>
              <a:rPr lang="en-US" dirty="0" err="1"/>
              <a:t>KeyGen</a:t>
            </a:r>
            <a:r>
              <a:rPr lang="en-US" dirty="0"/>
              <a:t> to get pk, and </a:t>
            </a:r>
            <a:r>
              <a:rPr lang="en-US" dirty="0" err="1"/>
              <a:t>sk</a:t>
            </a:r>
            <a:r>
              <a:rPr lang="en-US" dirty="0"/>
              <a:t> for all parties: these secret keys correspond to the first epoch. The </a:t>
            </a:r>
            <a:r>
              <a:rPr lang="en-US" dirty="0" err="1"/>
              <a:t>Chal</a:t>
            </a:r>
            <a:r>
              <a:rPr lang="en-US" dirty="0"/>
              <a:t> then also runs the Update protocol to generate secret keys for epoch 2, epoch 3 and so on till epoch E. The </a:t>
            </a:r>
            <a:r>
              <a:rPr lang="en-US" dirty="0" err="1"/>
              <a:t>Chal</a:t>
            </a:r>
            <a:r>
              <a:rPr lang="en-US" dirty="0"/>
              <a:t> then sends pk to the Adv.</a:t>
            </a:r>
          </a:p>
          <a:p>
            <a:pPr>
              <a:buNone/>
            </a:pPr>
            <a:r>
              <a:rPr lang="en-US" dirty="0"/>
              <a:t>Note the </a:t>
            </a:r>
            <a:r>
              <a:rPr lang="en-US" dirty="0" err="1"/>
              <a:t>Chal</a:t>
            </a:r>
            <a:r>
              <a:rPr lang="en-US" dirty="0"/>
              <a:t> can produce secret keys for all epochs at setup because we’re assuming that all parties behave honestly during the Update protocol. We discuss handling malicious updates in our paper.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fa850bd5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fa850bd5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Signatures are a way to digitally sign things like transactions or messages. They are used in many applications, ranging from social networks to online banking and blockchains.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7fd9f4cc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7fd9f4cc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t>
            </a:r>
            <a:r>
              <a:rPr lang="en" dirty="0" err="1"/>
              <a:t>fter</a:t>
            </a:r>
            <a:r>
              <a:rPr lang="en" dirty="0"/>
              <a:t> the setup, the adv can query 2 oracles: a) the </a:t>
            </a:r>
            <a:r>
              <a:rPr lang="en" dirty="0" err="1"/>
              <a:t>sk</a:t>
            </a:r>
            <a:r>
              <a:rPr lang="en" dirty="0"/>
              <a:t> Oracle, which models an Attacker hacking into party </a:t>
            </a:r>
            <a:r>
              <a:rPr lang="en" dirty="0" err="1"/>
              <a:t>i</a:t>
            </a:r>
            <a:r>
              <a:rPr lang="en" dirty="0"/>
              <a:t> in week e: </a:t>
            </a:r>
            <a:r>
              <a:rPr lang="en" dirty="0" err="1"/>
              <a:t>Chal</a:t>
            </a:r>
            <a:r>
              <a:rPr lang="en" dirty="0"/>
              <a:t> returns </a:t>
            </a:r>
            <a:r>
              <a:rPr lang="en" dirty="0" err="1"/>
              <a:t>skie</a:t>
            </a:r>
            <a:r>
              <a:rPr lang="en" dirty="0"/>
              <a:t>.</a:t>
            </a:r>
            <a:endParaRPr dirty="0"/>
          </a:p>
          <a:p>
            <a:pPr marL="0" lvl="0" indent="0" algn="l" rtl="0">
              <a:spcBef>
                <a:spcPts val="0"/>
              </a:spcBef>
              <a:spcAft>
                <a:spcPts val="0"/>
              </a:spcAft>
              <a:buNone/>
            </a:pPr>
            <a:r>
              <a:rPr lang="en" dirty="0"/>
              <a:t>b) And the Sign oracle, models attacker requesting for signature shares in week e. </a:t>
            </a:r>
            <a:r>
              <a:rPr lang="en" dirty="0" err="1"/>
              <a:t>Chal</a:t>
            </a:r>
            <a:r>
              <a:rPr lang="en" dirty="0"/>
              <a:t> returns the corresponding sign. </a:t>
            </a:r>
          </a:p>
          <a:p>
            <a:pPr marL="0" lvl="0" indent="0" algn="l" rtl="0">
              <a:spcBef>
                <a:spcPts val="0"/>
              </a:spcBef>
              <a:spcAft>
                <a:spcPts val="0"/>
              </a:spcAft>
              <a:buNone/>
            </a:pPr>
            <a:r>
              <a:rPr lang="en" dirty="0"/>
              <a:t>Adv can call these </a:t>
            </a:r>
            <a:r>
              <a:rPr lang="en" dirty="0" err="1"/>
              <a:t>sk</a:t>
            </a:r>
            <a:r>
              <a:rPr lang="en" dirty="0"/>
              <a:t>, Sign oracles polynomial number of times. In the end, Adv returns a forgery: signature sigma* on a message m*</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say that the adv wins the uf1 game if it produces a valid sign on m*, non trivially, </a:t>
            </a:r>
          </a:p>
          <a:p>
            <a:r>
              <a:rPr lang="en-US" dirty="0"/>
              <a:t>what we mean by that is, in each epoch, the number of secret key oracle calls + the number of Sign Oracle calls on m* is less than t </a:t>
            </a:r>
          </a:p>
          <a:p>
            <a:r>
              <a:rPr lang="en-US" dirty="0"/>
              <a:t>(note that if in any epoch adv got t signature shares or secret keys, making a valid sign would be trivial)</a:t>
            </a:r>
          </a:p>
          <a:p>
            <a:r>
              <a:rPr lang="en-US" dirty="0"/>
              <a:t>The scheme is uf-1 secure if no efficient adversary can win this game</a:t>
            </a:r>
          </a:p>
        </p:txBody>
      </p:sp>
    </p:spTree>
    <p:extLst>
      <p:ext uri="{BB962C8B-B14F-4D97-AF65-F5344CB8AC3E}">
        <p14:creationId xmlns:p14="http://schemas.microsoft.com/office/powerpoint/2010/main" val="3236486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define uf0, we use the same game, but with the following restrictions on the adversary: a) first we consider the adv to be semi adaptive, meaning, in each epoch, the Adv makes all the secret key oracle calls first, before they can start calling the sign oracle.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 second, the Adv is not allowed to query signature shares on m*. this is actually the notion of unforgeability used in many papers.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we say that </a:t>
            </a:r>
            <a:r>
              <a:rPr lang="en-US" sz="1100" dirty="0">
                <a:solidFill>
                  <a:schemeClr val="accent1">
                    <a:lumMod val="50000"/>
                  </a:schemeClr>
                </a:solidFill>
                <a:latin typeface="PT Serif" panose="020A0603040505020204" pitchFamily="18" charset="77"/>
              </a:rPr>
              <a:t>An ATS scheme with Proactive Refresh is uf0 secure if no efficient adversary can win this game.</a:t>
            </a:r>
          </a:p>
        </p:txBody>
      </p:sp>
    </p:spTree>
    <p:extLst>
      <p:ext uri="{BB962C8B-B14F-4D97-AF65-F5344CB8AC3E}">
        <p14:creationId xmlns:p14="http://schemas.microsoft.com/office/powerpoint/2010/main" val="1474651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7fd9f4cc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7fd9f4cc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Moving on to accountability, which means that a malicious signer set cannot frame another set.</a:t>
            </a:r>
          </a:p>
          <a:p>
            <a:r>
              <a:rPr lang="en-US" dirty="0"/>
              <a:t>we use the exact same game that we saw before,</a:t>
            </a:r>
            <a:endParaRPr dirty="0"/>
          </a:p>
        </p:txBody>
      </p:sp>
    </p:spTree>
    <p:extLst>
      <p:ext uri="{BB962C8B-B14F-4D97-AF65-F5344CB8AC3E}">
        <p14:creationId xmlns:p14="http://schemas.microsoft.com/office/powerpoint/2010/main" val="1881716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 only thing that changes is the winning condition:</a:t>
            </a:r>
          </a:p>
          <a:p>
            <a:r>
              <a:rPr lang="en-US" dirty="0"/>
              <a:t>For acc1, we say that the </a:t>
            </a:r>
            <a:r>
              <a:rPr lang="en-US" sz="1100" dirty="0">
                <a:solidFill>
                  <a:schemeClr val="bg2"/>
                </a:solidFill>
              </a:rPr>
              <a:t>Adv wins if </a:t>
            </a:r>
            <a:r>
              <a:rPr lang="en-US" sz="1100" b="0" i="0" u="none" strike="noStrike" dirty="0">
                <a:solidFill>
                  <a:schemeClr val="bg2"/>
                </a:solidFill>
                <a:effectLst/>
                <a:latin typeface="PT Serif" panose="020A0603040505020204" pitchFamily="18" charset="77"/>
              </a:rPr>
              <a:t>𝜎* is a valid signature on m*, </a:t>
            </a:r>
          </a:p>
          <a:p>
            <a:r>
              <a:rPr lang="en-US" sz="1100" b="0" i="0" u="none" strike="noStrike" dirty="0">
                <a:solidFill>
                  <a:schemeClr val="bg2"/>
                </a:solidFill>
                <a:effectLst/>
                <a:latin typeface="PT Serif" panose="020A0603040505020204" pitchFamily="18" charset="77"/>
              </a:rPr>
              <a:t>and for</a:t>
            </a:r>
            <a:r>
              <a:rPr lang="en-US" sz="1100" i="0" u="none" strike="noStrike" dirty="0">
                <a:solidFill>
                  <a:schemeClr val="bg2"/>
                </a:solidFill>
                <a:effectLst/>
                <a:latin typeface="PT Serif" panose="020A0603040505020204" pitchFamily="18" charset="77"/>
              </a:rPr>
              <a:t> every epoch e</a:t>
            </a:r>
            <a:r>
              <a:rPr lang="en-US" sz="1100" b="0" i="0" u="none" strike="noStrike" dirty="0">
                <a:solidFill>
                  <a:schemeClr val="bg2"/>
                </a:solidFill>
                <a:effectLst/>
                <a:latin typeface="PT Serif" panose="020A0603040505020204" pitchFamily="18" charset="77"/>
              </a:rPr>
              <a:t>, there’s some party </a:t>
            </a:r>
            <a:r>
              <a:rPr lang="en-US" sz="1100" b="0" i="0" u="none" strike="noStrike" dirty="0" err="1">
                <a:solidFill>
                  <a:schemeClr val="bg2"/>
                </a:solidFill>
                <a:effectLst/>
                <a:latin typeface="PT Serif" panose="020A0603040505020204" pitchFamily="18" charset="77"/>
              </a:rPr>
              <a:t>i</a:t>
            </a:r>
            <a:r>
              <a:rPr lang="en-US" sz="1100" b="0" i="0" u="none" strike="noStrike" baseline="-25000" dirty="0" err="1">
                <a:solidFill>
                  <a:schemeClr val="bg2"/>
                </a:solidFill>
                <a:effectLst/>
                <a:latin typeface="PT Serif" panose="020A0603040505020204" pitchFamily="18" charset="77"/>
              </a:rPr>
              <a:t>e</a:t>
            </a:r>
            <a:r>
              <a:rPr lang="en-US" sz="1100" b="0" i="0" u="none" strike="noStrike" dirty="0">
                <a:solidFill>
                  <a:schemeClr val="bg2"/>
                </a:solidFill>
                <a:effectLst/>
                <a:latin typeface="PT Serif" panose="020A0603040505020204" pitchFamily="18" charset="77"/>
              </a:rPr>
              <a:t>, </a:t>
            </a:r>
          </a:p>
          <a:p>
            <a:r>
              <a:rPr lang="en-US" sz="1100" b="0" i="0" u="none" strike="noStrike" dirty="0" err="1">
                <a:solidFill>
                  <a:schemeClr val="bg2"/>
                </a:solidFill>
                <a:effectLst/>
                <a:latin typeface="PT Serif" panose="020A0603040505020204" pitchFamily="18" charset="77"/>
              </a:rPr>
              <a:t>s.t.</a:t>
            </a:r>
            <a:r>
              <a:rPr lang="en-US" sz="1100" b="0" i="0" u="none" strike="noStrike" dirty="0">
                <a:solidFill>
                  <a:schemeClr val="bg2"/>
                </a:solidFill>
                <a:effectLst/>
                <a:latin typeface="PT Serif" panose="020A0603040505020204" pitchFamily="18" charset="77"/>
              </a:rPr>
              <a:t> the Adv </a:t>
            </a:r>
            <a:r>
              <a:rPr lang="en-US" sz="1100" b="0" i="0" u="none" strike="noStrike" dirty="0" err="1">
                <a:solidFill>
                  <a:schemeClr val="bg2"/>
                </a:solidFill>
                <a:effectLst/>
                <a:latin typeface="PT Serif" panose="020A0603040505020204" pitchFamily="18" charset="77"/>
              </a:rPr>
              <a:t>doesnt</a:t>
            </a:r>
            <a:r>
              <a:rPr lang="en-US" sz="1100" b="0" i="0" u="none" strike="noStrike" dirty="0">
                <a:solidFill>
                  <a:schemeClr val="bg2"/>
                </a:solidFill>
                <a:effectLst/>
                <a:latin typeface="PT Serif" panose="020A0603040505020204" pitchFamily="18" charset="77"/>
              </a:rPr>
              <a:t> query the secret key oracle for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in this epoch, and it also </a:t>
            </a:r>
            <a:r>
              <a:rPr lang="en-US" sz="1100" b="0" i="0" u="none" strike="noStrike" dirty="0" err="1">
                <a:solidFill>
                  <a:schemeClr val="bg2"/>
                </a:solidFill>
                <a:effectLst/>
                <a:latin typeface="PT Serif" panose="020A0603040505020204" pitchFamily="18" charset="77"/>
              </a:rPr>
              <a:t>doesnt</a:t>
            </a:r>
            <a:r>
              <a:rPr lang="en-US" sz="1100" b="0" i="0" u="none" strike="noStrike" dirty="0">
                <a:solidFill>
                  <a:schemeClr val="bg2"/>
                </a:solidFill>
                <a:effectLst/>
                <a:latin typeface="PT Serif" panose="020A0603040505020204" pitchFamily="18" charset="77"/>
              </a:rPr>
              <a:t> query the signature oracle on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for m* in this epoch e, </a:t>
            </a:r>
          </a:p>
          <a:p>
            <a:r>
              <a:rPr lang="en-US" sz="1100" b="0" i="0" u="none" strike="noStrike" dirty="0">
                <a:solidFill>
                  <a:schemeClr val="bg2"/>
                </a:solidFill>
                <a:effectLst/>
                <a:latin typeface="PT Serif" panose="020A0603040505020204" pitchFamily="18" charset="77"/>
              </a:rPr>
              <a:t>but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is in trace of 𝜎*, intuitively, the party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is falsely blamed in epoch e.</a:t>
            </a:r>
          </a:p>
          <a:p>
            <a:r>
              <a:rPr lang="en-US" sz="1100" b="0" i="0" u="none" strike="noStrike" dirty="0">
                <a:solidFill>
                  <a:schemeClr val="bg2"/>
                </a:solidFill>
                <a:effectLst/>
                <a:latin typeface="PT Serif" panose="020A0603040505020204" pitchFamily="18" charset="77"/>
              </a:rPr>
              <a:t>this sounds </a:t>
            </a:r>
            <a:r>
              <a:rPr lang="en-US" sz="1100" b="0" i="0" u="none" strike="noStrike" dirty="0" err="1">
                <a:solidFill>
                  <a:schemeClr val="bg2"/>
                </a:solidFill>
                <a:effectLst/>
                <a:latin typeface="PT Serif" panose="020A0603040505020204" pitchFamily="18" charset="77"/>
              </a:rPr>
              <a:t>kinda</a:t>
            </a:r>
            <a:r>
              <a:rPr lang="en-US" sz="1100" b="0" i="0" u="none" strike="noStrike" dirty="0">
                <a:solidFill>
                  <a:schemeClr val="bg2"/>
                </a:solidFill>
                <a:effectLst/>
                <a:latin typeface="PT Serif" panose="020A0603040505020204" pitchFamily="18" charset="77"/>
              </a:rPr>
              <a:t> complicated, but this is indeed the right </a:t>
            </a:r>
            <a:r>
              <a:rPr lang="en-US" sz="1100" b="0" i="0" u="none" strike="noStrike" dirty="0" err="1">
                <a:solidFill>
                  <a:schemeClr val="bg2"/>
                </a:solidFill>
                <a:effectLst/>
                <a:latin typeface="PT Serif" panose="020A0603040505020204" pitchFamily="18" charset="77"/>
              </a:rPr>
              <a:t>defn</a:t>
            </a:r>
            <a:r>
              <a:rPr lang="en-US" sz="1100" b="0" i="0" u="none" strike="noStrike" dirty="0">
                <a:solidFill>
                  <a:schemeClr val="bg2"/>
                </a:solidFill>
                <a:effectLst/>
                <a:latin typeface="PT Serif" panose="020A0603040505020204" pitchFamily="18" charset="77"/>
              </a:rPr>
              <a:t>, and you can check out the paper as to why.</a:t>
            </a:r>
          </a:p>
          <a:p>
            <a:r>
              <a:rPr lang="en-US" sz="1100" b="0" i="0" u="none" strike="noStrike" dirty="0">
                <a:solidFill>
                  <a:schemeClr val="bg2"/>
                </a:solidFill>
                <a:effectLst/>
                <a:latin typeface="PT Serif" panose="020A0603040505020204" pitchFamily="18" charset="77"/>
              </a:rPr>
              <a:t>and, we say that the scheme is acc1 secure if no efficient adv can win this game.</a:t>
            </a:r>
          </a:p>
        </p:txBody>
      </p:sp>
    </p:spTree>
    <p:extLst>
      <p:ext uri="{BB962C8B-B14F-4D97-AF65-F5344CB8AC3E}">
        <p14:creationId xmlns:p14="http://schemas.microsoft.com/office/powerpoint/2010/main" val="42682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dirty="0">
                <a:solidFill>
                  <a:schemeClr val="bg2"/>
                </a:solidFill>
                <a:effectLst/>
                <a:latin typeface="PT Serif" panose="020A0603040505020204" pitchFamily="18" charset="77"/>
              </a:rPr>
              <a:t>Next, for acc0, we again have the same game as acc1, but the winning condition is more restrictive, </a:t>
            </a:r>
          </a:p>
          <a:p>
            <a:r>
              <a:rPr lang="en-US" sz="1100" b="0" i="0" u="none" strike="noStrike" dirty="0">
                <a:solidFill>
                  <a:schemeClr val="bg2"/>
                </a:solidFill>
                <a:effectLst/>
                <a:latin typeface="PT Serif" panose="020A0603040505020204" pitchFamily="18" charset="77"/>
              </a:rPr>
              <a:t>we say that Adv wins if there’s a single party </a:t>
            </a:r>
            <a:r>
              <a:rPr lang="en-US" sz="1100" b="0" i="0" u="none" strike="noStrike" dirty="0" err="1">
                <a:solidFill>
                  <a:schemeClr val="bg2"/>
                </a:solidFill>
                <a:effectLst/>
                <a:latin typeface="PT Serif" panose="020A0603040505020204" pitchFamily="18" charset="77"/>
              </a:rPr>
              <a:t>i</a:t>
            </a:r>
            <a:r>
              <a:rPr lang="en-US" sz="1100" b="0" i="0" u="none" strike="noStrike" dirty="0">
                <a:solidFill>
                  <a:schemeClr val="bg2"/>
                </a:solidFill>
                <a:effectLst/>
                <a:latin typeface="PT Serif" panose="020A0603040505020204" pitchFamily="18" charset="77"/>
              </a:rPr>
              <a:t>, for which </a:t>
            </a:r>
          </a:p>
          <a:p>
            <a:pPr lvl="1"/>
            <a:r>
              <a:rPr lang="en-US" sz="1100" b="0" i="0" u="none" strike="noStrike" dirty="0">
                <a:solidFill>
                  <a:schemeClr val="bg2"/>
                </a:solidFill>
                <a:effectLst/>
                <a:latin typeface="PT Serif" panose="020A0603040505020204" pitchFamily="18" charset="77"/>
              </a:rPr>
              <a:t>the adv never queries the secret key in any epoch, </a:t>
            </a:r>
          </a:p>
          <a:p>
            <a:pPr lvl="1"/>
            <a:r>
              <a:rPr lang="en-US" sz="1100" b="0" i="0" u="none" strike="noStrike" dirty="0">
                <a:solidFill>
                  <a:schemeClr val="bg2"/>
                </a:solidFill>
                <a:effectLst/>
                <a:latin typeface="PT Serif" panose="020A0603040505020204" pitchFamily="18" charset="77"/>
              </a:rPr>
              <a:t>also, the adv never asks this party to sign m* </a:t>
            </a:r>
            <a:r>
              <a:rPr lang="en-US" sz="1100" i="0" u="none" strike="noStrike" dirty="0">
                <a:solidFill>
                  <a:schemeClr val="bg2"/>
                </a:solidFill>
                <a:effectLst/>
                <a:latin typeface="PT Serif" panose="020A0603040505020204" pitchFamily="18" charset="77"/>
              </a:rPr>
              <a:t>in any epoch</a:t>
            </a:r>
            <a:r>
              <a:rPr lang="en-US" sz="1100" b="0" i="0" u="none" strike="noStrike" dirty="0">
                <a:solidFill>
                  <a:schemeClr val="bg2"/>
                </a:solidFill>
                <a:effectLst/>
                <a:latin typeface="PT Serif" panose="020A0603040505020204" pitchFamily="18" charset="77"/>
              </a:rPr>
              <a:t>,</a:t>
            </a:r>
          </a:p>
          <a:p>
            <a:pPr lvl="1"/>
            <a:r>
              <a:rPr lang="en-US" sz="1100" b="0" i="0" u="none" strike="noStrike" dirty="0">
                <a:solidFill>
                  <a:schemeClr val="bg2"/>
                </a:solidFill>
                <a:effectLst/>
                <a:latin typeface="PT Serif" panose="020A0603040505020204" pitchFamily="18" charset="77"/>
              </a:rPr>
              <a:t> but </a:t>
            </a:r>
            <a:r>
              <a:rPr lang="en-US" sz="1100" b="0" i="0" u="none" strike="noStrike" dirty="0" err="1">
                <a:solidFill>
                  <a:schemeClr val="bg2"/>
                </a:solidFill>
                <a:effectLst/>
                <a:latin typeface="PT Serif" panose="020A0603040505020204" pitchFamily="18" charset="77"/>
              </a:rPr>
              <a:t>i</a:t>
            </a:r>
            <a:r>
              <a:rPr lang="en-US" sz="1100" b="0" i="0" u="none" strike="noStrike" dirty="0">
                <a:solidFill>
                  <a:schemeClr val="bg2"/>
                </a:solidFill>
                <a:effectLst/>
                <a:latin typeface="PT Serif" panose="020A0603040505020204" pitchFamily="18" charset="77"/>
              </a:rPr>
              <a:t> is in the trace of sign 𝜎*. </a:t>
            </a:r>
          </a:p>
          <a:p>
            <a:pPr lvl="1"/>
            <a:r>
              <a:rPr lang="en-US" sz="1100" b="0" i="0" u="none" strike="noStrike" dirty="0">
                <a:solidFill>
                  <a:schemeClr val="bg2"/>
                </a:solidFill>
                <a:effectLst/>
                <a:latin typeface="PT Serif" panose="020A0603040505020204" pitchFamily="18" charset="77"/>
              </a:rPr>
              <a:t>Intuitively, this party </a:t>
            </a:r>
            <a:r>
              <a:rPr lang="en-US" sz="1100" b="0" i="0" u="none" strike="noStrike" dirty="0" err="1">
                <a:solidFill>
                  <a:schemeClr val="bg2"/>
                </a:solidFill>
                <a:effectLst/>
                <a:latin typeface="PT Serif" panose="020A0603040505020204" pitchFamily="18" charset="77"/>
              </a:rPr>
              <a:t>i</a:t>
            </a:r>
            <a:r>
              <a:rPr lang="en-US" sz="1100" b="0" i="0" u="none" strike="noStrike" dirty="0">
                <a:solidFill>
                  <a:schemeClr val="bg2"/>
                </a:solidFill>
                <a:effectLst/>
                <a:latin typeface="PT Serif" panose="020A0603040505020204" pitchFamily="18" charset="77"/>
              </a:rPr>
              <a:t> was never involved, but has been falsely blamed for signing sigma*</a:t>
            </a:r>
          </a:p>
          <a:p>
            <a:r>
              <a:rPr lang="en-US" sz="1100" b="0" i="0" u="none" strike="noStrike" dirty="0">
                <a:solidFill>
                  <a:schemeClr val="bg2"/>
                </a:solidFill>
                <a:effectLst/>
                <a:latin typeface="PT Serif" panose="020A0603040505020204" pitchFamily="18" charset="77"/>
              </a:rPr>
              <a:t>We say that a scheme is acc0 secure if no efficient adversary can win this game!</a:t>
            </a:r>
            <a:endParaRPr lang="en-US" dirty="0"/>
          </a:p>
        </p:txBody>
      </p:sp>
    </p:spTree>
    <p:extLst>
      <p:ext uri="{BB962C8B-B14F-4D97-AF65-F5344CB8AC3E}">
        <p14:creationId xmlns:p14="http://schemas.microsoft.com/office/powerpoint/2010/main" val="2603013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1fa850bd56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1fa850bd56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a more detailed overview of our constructions with precise security properties. </a:t>
            </a:r>
            <a:r>
              <a:rPr lang="en-US" dirty="0"/>
              <a:t>T</a:t>
            </a:r>
            <a:r>
              <a:rPr lang="en" dirty="0"/>
              <a:t>he first 3 constructions, i.e. the combinatorial one, the 2-level one and the RSA-based all satisfy uf1 and acc-1.</a:t>
            </a:r>
          </a:p>
          <a:p>
            <a:pPr marL="0" lvl="0" indent="0" algn="l" rtl="0">
              <a:spcBef>
                <a:spcPts val="0"/>
              </a:spcBef>
              <a:spcAft>
                <a:spcPts val="0"/>
              </a:spcAft>
              <a:buNone/>
            </a:pPr>
            <a:r>
              <a:rPr lang="en" dirty="0"/>
              <a:t>the bls and </a:t>
            </a:r>
            <a:r>
              <a:rPr lang="en" dirty="0" err="1"/>
              <a:t>schnorr</a:t>
            </a:r>
            <a:r>
              <a:rPr lang="en" dirty="0"/>
              <a:t> satisfy uf0 and acc0, but can achieve semi adaptive uf1 with stronger assumptions. </a:t>
            </a:r>
          </a:p>
          <a:p>
            <a:pPr marL="0" lvl="0" indent="0" algn="l" rtl="0">
              <a:spcBef>
                <a:spcPts val="0"/>
              </a:spcBef>
              <a:spcAft>
                <a:spcPts val="0"/>
              </a:spcAft>
              <a:buNone/>
            </a:pPr>
            <a:r>
              <a:rPr lang="en" dirty="0"/>
              <a:t>I’ll only cover the BLS based scheme today, since it’s the simplest and the most practical. </a:t>
            </a:r>
            <a:r>
              <a:rPr lang="en-US" dirty="0"/>
              <a:t>Y</a:t>
            </a:r>
            <a:r>
              <a:rPr lang="en" dirty="0" err="1"/>
              <a:t>ou</a:t>
            </a:r>
            <a:r>
              <a:rPr lang="en" dirty="0"/>
              <a:t> can refer to our paper for the other constructions.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1fa850bd56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1fa850bd56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a quick overview of BLS sig scheme to refresh our memory: We have a group G of prime order q and generator g, a bilinear pairing e from G*G to GT, also of order q. And a hash </a:t>
            </a:r>
            <a:r>
              <a:rPr lang="en" dirty="0" err="1"/>
              <a:t>func</a:t>
            </a:r>
            <a:r>
              <a:rPr lang="en" dirty="0"/>
              <a:t> from message space to G.</a:t>
            </a:r>
            <a:endParaRPr dirty="0"/>
          </a:p>
          <a:p>
            <a:pPr marL="0" lvl="0" indent="0" algn="l" rtl="0">
              <a:spcBef>
                <a:spcPts val="0"/>
              </a:spcBef>
              <a:spcAft>
                <a:spcPts val="0"/>
              </a:spcAft>
              <a:buNone/>
            </a:pPr>
            <a:r>
              <a:rPr lang="en" dirty="0"/>
              <a:t>In </a:t>
            </a:r>
            <a:r>
              <a:rPr lang="en" dirty="0" err="1"/>
              <a:t>KeyGen</a:t>
            </a:r>
            <a:r>
              <a:rPr lang="en" dirty="0"/>
              <a:t>: we sample random alpha as the secret key, and set pk to </a:t>
            </a:r>
            <a:r>
              <a:rPr lang="en" dirty="0" err="1"/>
              <a:t>g^alpha</a:t>
            </a:r>
            <a:r>
              <a:rPr lang="en" dirty="0"/>
              <a:t>.</a:t>
            </a:r>
            <a:endParaRPr dirty="0"/>
          </a:p>
          <a:p>
            <a:pPr marL="0" lvl="0" indent="0" algn="l" rtl="0">
              <a:spcBef>
                <a:spcPts val="0"/>
              </a:spcBef>
              <a:spcAft>
                <a:spcPts val="0"/>
              </a:spcAft>
              <a:buNone/>
            </a:pPr>
            <a:r>
              <a:rPr lang="en" dirty="0"/>
              <a:t>To sign a msg m, we take hash of m and raise it to power alpha</a:t>
            </a:r>
            <a:endParaRPr dirty="0"/>
          </a:p>
          <a:p>
            <a:pPr marL="0" lvl="0" indent="0" algn="l" rtl="0">
              <a:spcBef>
                <a:spcPts val="0"/>
              </a:spcBef>
              <a:spcAft>
                <a:spcPts val="0"/>
              </a:spcAft>
              <a:buNone/>
            </a:pPr>
            <a:r>
              <a:rPr lang="en" dirty="0"/>
              <a:t>To verify, we check the pairing of g, sigma with the pairing of public key, H(m). </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1fa850bd56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21fa850bd56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lets look at how a BLS based ATS scheme works. In </a:t>
            </a:r>
            <a:r>
              <a:rPr lang="en" dirty="0" err="1"/>
              <a:t>KeyGen</a:t>
            </a:r>
            <a:r>
              <a:rPr lang="en" dirty="0"/>
              <a:t>: all parties just randomly sample their sk.</a:t>
            </a:r>
          </a:p>
          <a:p>
            <a:pPr marL="0" lvl="0" indent="0" algn="l" rtl="0">
              <a:spcBef>
                <a:spcPts val="0"/>
              </a:spcBef>
              <a:spcAft>
                <a:spcPts val="0"/>
              </a:spcAft>
              <a:buNone/>
            </a:pPr>
            <a:r>
              <a:rPr lang="en" dirty="0"/>
              <a:t>We then define a separate pk for each party: </a:t>
            </a:r>
            <a:r>
              <a:rPr lang="en" dirty="0" err="1"/>
              <a:t>pki</a:t>
            </a:r>
            <a:r>
              <a:rPr lang="en" dirty="0"/>
              <a:t> = </a:t>
            </a:r>
            <a:r>
              <a:rPr lang="en" dirty="0" err="1"/>
              <a:t>g^ski</a:t>
            </a:r>
            <a:r>
              <a:rPr lang="en" dirty="0"/>
              <a:t>, and the overall pk is the list of all </a:t>
            </a:r>
            <a:r>
              <a:rPr lang="en" dirty="0" err="1"/>
              <a:t>pki’s</a:t>
            </a:r>
            <a:r>
              <a:rPr lang="en" dirty="0"/>
              <a:t>. </a:t>
            </a:r>
          </a:p>
          <a:p>
            <a:pPr marL="0" lvl="0" indent="0" algn="l" rtl="0">
              <a:spcBef>
                <a:spcPts val="0"/>
              </a:spcBef>
              <a:spcAft>
                <a:spcPts val="0"/>
              </a:spcAft>
              <a:buNone/>
            </a:pPr>
            <a:r>
              <a:rPr lang="en" dirty="0"/>
              <a:t>We also define a separate public key for each subset J of size t, </a:t>
            </a:r>
            <a:r>
              <a:rPr lang="en" dirty="0">
                <a:solidFill>
                  <a:schemeClr val="dk1"/>
                </a:solidFill>
              </a:rPr>
              <a:t>as the product of </a:t>
            </a:r>
            <a:r>
              <a:rPr lang="en" dirty="0" err="1">
                <a:solidFill>
                  <a:schemeClr val="dk1"/>
                </a:solidFill>
              </a:rPr>
              <a:t>pkis</a:t>
            </a:r>
            <a:r>
              <a:rPr lang="en" dirty="0">
                <a:solidFill>
                  <a:schemeClr val="dk1"/>
                </a:solidFill>
              </a:rPr>
              <a:t> of all signers in the set, and </a:t>
            </a:r>
            <a:r>
              <a:rPr lang="en" dirty="0"/>
              <a:t>this is basically g raised to the sum of secret keys of all parties in J. this public key is publicly computable from the public key, and so verification works out.</a:t>
            </a:r>
            <a:endParaRPr dirty="0"/>
          </a:p>
          <a:p>
            <a:pPr marL="0" lvl="0" indent="0" algn="l" rtl="0">
              <a:spcBef>
                <a:spcPts val="0"/>
              </a:spcBef>
              <a:spcAft>
                <a:spcPts val="0"/>
              </a:spcAft>
              <a:buNone/>
            </a:pPr>
            <a:r>
              <a:rPr lang="en" dirty="0"/>
              <a:t>Note: we aren’t considering rogue key attacks here, this is a simplified version with a DKG for example.</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1fa850bd56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1fa850bd56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Sign: same as classic BLS.</a:t>
            </a:r>
            <a:endParaRPr dirty="0"/>
          </a:p>
          <a:p>
            <a:pPr marL="0" lvl="0" indent="0" algn="l" rtl="0">
              <a:spcBef>
                <a:spcPts val="0"/>
              </a:spcBef>
              <a:spcAft>
                <a:spcPts val="0"/>
              </a:spcAft>
              <a:buNone/>
            </a:pPr>
            <a:r>
              <a:rPr lang="en" dirty="0"/>
              <a:t>And to Combine signature shares: we just multiply them together, and also return the set of signers {</a:t>
            </a:r>
            <a:r>
              <a:rPr lang="en" dirty="0" err="1"/>
              <a:t>i,j</a:t>
            </a:r>
            <a:r>
              <a:rPr lang="en" dirty="0"/>
              <a:t>}. So The full signature sigma, is H(m)^</a:t>
            </a:r>
            <a:r>
              <a:rPr lang="en" dirty="0" err="1"/>
              <a:t>ski+skj</a:t>
            </a:r>
            <a:r>
              <a:rPr lang="en" dirty="0"/>
              <a:t>. and we can see, that </a:t>
            </a:r>
            <a:endParaRPr dirty="0"/>
          </a:p>
          <a:p>
            <a:pPr marL="0" lvl="0" indent="0" algn="l" rtl="0">
              <a:spcBef>
                <a:spcPts val="0"/>
              </a:spcBef>
              <a:spcAft>
                <a:spcPts val="0"/>
              </a:spcAft>
              <a:buNone/>
            </a:pPr>
            <a:r>
              <a:rPr lang="en-US" dirty="0"/>
              <a:t>This is indeed a valid signature </a:t>
            </a:r>
            <a:r>
              <a:rPr lang="en-US" dirty="0" err="1"/>
              <a:t>w.r.t.</a:t>
            </a:r>
            <a:r>
              <a:rPr lang="en-US" dirty="0"/>
              <a:t> the public key of the set {</a:t>
            </a:r>
            <a:r>
              <a:rPr lang="en-US" dirty="0" err="1"/>
              <a:t>I,j</a:t>
            </a:r>
            <a:r>
              <a:rPr lang="en-US" dirty="0"/>
              <a:t>}, which is g^ ski + </a:t>
            </a:r>
            <a:r>
              <a:rPr lang="en-US" dirty="0" err="1"/>
              <a:t>skj</a:t>
            </a:r>
            <a:r>
              <a:rPr lang="en-US" dirty="0"/>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1fa850bd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fa850bd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Threshold signatures are used to distribute the secret key for signing among multiple people, lets say we have 3 parties, </a:t>
            </a:r>
            <a:r>
              <a:rPr lang="en" dirty="0" err="1"/>
              <a:t>alice</a:t>
            </a:r>
            <a:r>
              <a:rPr lang="en" dirty="0"/>
              <a:t>, bob and </a:t>
            </a:r>
            <a:r>
              <a:rPr lang="en-US" dirty="0"/>
              <a:t>C</a:t>
            </a:r>
            <a:r>
              <a:rPr lang="en" dirty="0" err="1"/>
              <a:t>harlie</a:t>
            </a:r>
            <a:r>
              <a:rPr lang="en" dirty="0"/>
              <a:t> and a threshold of 2. </a:t>
            </a:r>
          </a:p>
          <a:p>
            <a:pPr marL="0" lvl="0" indent="0" algn="l" rtl="0">
              <a:spcBef>
                <a:spcPts val="0"/>
              </a:spcBef>
              <a:spcAft>
                <a:spcPts val="0"/>
              </a:spcAft>
              <a:buNone/>
            </a:pPr>
            <a:r>
              <a:rPr lang="en-US" dirty="0"/>
              <a:t>W</a:t>
            </a:r>
            <a:r>
              <a:rPr lang="en" dirty="0"/>
              <a:t>e can first run </a:t>
            </a:r>
            <a:r>
              <a:rPr lang="en" dirty="0" err="1"/>
              <a:t>KeyGen</a:t>
            </a:r>
            <a:r>
              <a:rPr lang="en" dirty="0"/>
              <a:t> to get a pk and a secret key for all parties. </a:t>
            </a:r>
          </a:p>
          <a:p>
            <a:pPr marL="0" lvl="0" indent="0" algn="l" rtl="0">
              <a:spcBef>
                <a:spcPts val="0"/>
              </a:spcBef>
              <a:spcAft>
                <a:spcPts val="0"/>
              </a:spcAft>
              <a:buNone/>
            </a:pPr>
            <a:r>
              <a:rPr lang="en-US" dirty="0"/>
              <a:t>T</a:t>
            </a:r>
            <a:r>
              <a:rPr lang="en" dirty="0"/>
              <a:t>hen, if we want a signature on some msg m, we can send it to any 2 parties, </a:t>
            </a:r>
            <a:r>
              <a:rPr lang="en-US" dirty="0"/>
              <a:t>L</a:t>
            </a:r>
            <a:r>
              <a:rPr lang="en" dirty="0" err="1"/>
              <a:t>ets</a:t>
            </a:r>
            <a:r>
              <a:rPr lang="en" dirty="0"/>
              <a:t> say </a:t>
            </a:r>
            <a:r>
              <a:rPr lang="en" dirty="0" err="1"/>
              <a:t>alice</a:t>
            </a:r>
            <a:r>
              <a:rPr lang="en" dirty="0"/>
              <a:t> and </a:t>
            </a:r>
            <a:r>
              <a:rPr lang="en-US" dirty="0"/>
              <a:t>C</a:t>
            </a:r>
            <a:r>
              <a:rPr lang="en" dirty="0" err="1"/>
              <a:t>harlie</a:t>
            </a:r>
            <a:r>
              <a:rPr lang="en" dirty="0"/>
              <a:t>. </a:t>
            </a:r>
          </a:p>
          <a:p>
            <a:pPr marL="0" lvl="0" indent="0" algn="l" rtl="0">
              <a:spcBef>
                <a:spcPts val="0"/>
              </a:spcBef>
              <a:spcAft>
                <a:spcPts val="0"/>
              </a:spcAft>
              <a:buNone/>
            </a:pPr>
            <a:r>
              <a:rPr lang="en-US" dirty="0"/>
              <a:t>T</a:t>
            </a:r>
            <a:r>
              <a:rPr lang="en" dirty="0"/>
              <a:t>hey would then respond with their signature shares sigma1 and sigma3, which can be combined to get a full sign sigma. </a:t>
            </a:r>
          </a:p>
          <a:p>
            <a:pPr marL="0" lvl="0" indent="0" algn="l" rtl="0">
              <a:spcBef>
                <a:spcPts val="0"/>
              </a:spcBef>
              <a:spcAft>
                <a:spcPts val="0"/>
              </a:spcAft>
              <a:buNone/>
            </a:pPr>
            <a:r>
              <a:rPr lang="en-US" dirty="0"/>
              <a:t>T</a:t>
            </a:r>
            <a:r>
              <a:rPr lang="en" dirty="0"/>
              <a:t>he main benefit of threshold sigs is, since no single party stores the whole secret key, an attacker would need to hack </a:t>
            </a:r>
            <a:r>
              <a:rPr lang="en" dirty="0" err="1"/>
              <a:t>atleast</a:t>
            </a:r>
            <a:r>
              <a:rPr lang="en" dirty="0"/>
              <a:t> t parties to be able to forge signatures.</a:t>
            </a:r>
          </a:p>
          <a:p>
            <a:pPr marL="0" lvl="0" indent="0" algn="l" rtl="0">
              <a:spcBef>
                <a:spcPts val="0"/>
              </a:spcBef>
              <a:spcAft>
                <a:spcPts val="0"/>
              </a:spcAft>
              <a:buNone/>
            </a:pPr>
            <a:r>
              <a:rPr lang="en" dirty="0"/>
              <a:t>Note, we’re focusing on non interactive signing for today’s talk just for simplicity.</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1fa850bd56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1fa850bd56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And the Trace function simply returns the set J included in the sign.</a:t>
            </a:r>
            <a:endParaRPr lang="en-US" dirty="0"/>
          </a:p>
        </p:txBody>
      </p:sp>
    </p:spTree>
    <p:extLst>
      <p:ext uri="{BB962C8B-B14F-4D97-AF65-F5344CB8AC3E}">
        <p14:creationId xmlns:p14="http://schemas.microsoft.com/office/powerpoint/2010/main" val="1893610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1fa850bd5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21fa850bd5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Now, we want to add proactive refresh to this accountable threshold scheme.</a:t>
            </a: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Lets see what happens If we simply use the standard proactive refresh here, i.e. t-out-of-n </a:t>
            </a:r>
            <a:r>
              <a:rPr lang="en" dirty="0" err="1">
                <a:solidFill>
                  <a:schemeClr val="dk1"/>
                </a:solidFill>
              </a:rPr>
              <a:t>shamir</a:t>
            </a:r>
            <a:r>
              <a:rPr lang="en" dirty="0">
                <a:solidFill>
                  <a:schemeClr val="dk1"/>
                </a:solidFill>
              </a:rPr>
              <a:t> sharing of 0, and add the </a:t>
            </a:r>
            <a:r>
              <a:rPr lang="en" dirty="0" err="1">
                <a:solidFill>
                  <a:schemeClr val="dk1"/>
                </a:solidFill>
              </a:rPr>
              <a:t>shamir</a:t>
            </a:r>
            <a:r>
              <a:rPr lang="en" dirty="0">
                <a:solidFill>
                  <a:schemeClr val="dk1"/>
                </a:solidFill>
              </a:rPr>
              <a:t> shares deltas to the secret keys, e.g. sk1' = sk1 + delta1. and the public key remains the same as before.</a:t>
            </a:r>
          </a:p>
          <a:p>
            <a:pPr marL="0" lvl="0" indent="0" algn="l" rtl="0">
              <a:lnSpc>
                <a:spcPct val="100000"/>
              </a:lnSpc>
              <a:spcBef>
                <a:spcPts val="0"/>
              </a:spcBef>
              <a:spcAft>
                <a:spcPts val="0"/>
              </a:spcAft>
              <a:buNone/>
            </a:pPr>
            <a:r>
              <a:rPr lang="en" dirty="0">
                <a:solidFill>
                  <a:schemeClr val="dk1"/>
                </a:solidFill>
              </a:rPr>
              <a:t>then, the new sign </a:t>
            </a:r>
            <a:r>
              <a:rPr lang="en" dirty="0" err="1">
                <a:solidFill>
                  <a:schemeClr val="dk1"/>
                </a:solidFill>
              </a:rPr>
              <a:t>si</a:t>
            </a:r>
            <a:r>
              <a:rPr lang="en-US" dirty="0">
                <a:solidFill>
                  <a:schemeClr val="dk1"/>
                </a:solidFill>
              </a:rPr>
              <a:t>gm</a:t>
            </a:r>
            <a:r>
              <a:rPr lang="en" dirty="0">
                <a:solidFill>
                  <a:schemeClr val="dk1"/>
                </a:solidFill>
              </a:rPr>
              <a:t>a’ is going to be H(m)^sum of new secret keys, which simplifies to H(m)^(ski + </a:t>
            </a:r>
            <a:r>
              <a:rPr lang="en" dirty="0" err="1">
                <a:solidFill>
                  <a:schemeClr val="dk1"/>
                </a:solidFill>
              </a:rPr>
              <a:t>skj</a:t>
            </a:r>
            <a:r>
              <a:rPr lang="en" dirty="0">
                <a:solidFill>
                  <a:schemeClr val="dk1"/>
                </a:solidFill>
              </a:rPr>
              <a:t> + </a:t>
            </a:r>
            <a:r>
              <a:rPr lang="en" dirty="0" err="1">
                <a:solidFill>
                  <a:schemeClr val="dk1"/>
                </a:solidFill>
              </a:rPr>
              <a:t>deltai</a:t>
            </a:r>
            <a:r>
              <a:rPr lang="en" dirty="0">
                <a:solidFill>
                  <a:schemeClr val="dk1"/>
                </a:solidFill>
              </a:rPr>
              <a:t> + </a:t>
            </a:r>
            <a:r>
              <a:rPr lang="en" dirty="0" err="1">
                <a:solidFill>
                  <a:schemeClr val="dk1"/>
                </a:solidFill>
              </a:rPr>
              <a:t>deltaj</a:t>
            </a:r>
            <a:r>
              <a:rPr lang="en" dirty="0">
                <a:solidFill>
                  <a:schemeClr val="dk1"/>
                </a:solidFill>
              </a:rPr>
              <a:t>). But, note that the pk is still the same, with (</a:t>
            </a:r>
            <a:r>
              <a:rPr lang="en" dirty="0" err="1">
                <a:solidFill>
                  <a:schemeClr val="dk1"/>
                </a:solidFill>
              </a:rPr>
              <a:t>ski+skj</a:t>
            </a:r>
            <a:r>
              <a:rPr lang="en" dirty="0">
                <a:solidFill>
                  <a:schemeClr val="dk1"/>
                </a:solidFill>
              </a:rPr>
              <a:t>) in the exponent. Hence sigma' is actually not a valid signature because </a:t>
            </a:r>
            <a:r>
              <a:rPr lang="en" dirty="0" err="1">
                <a:solidFill>
                  <a:schemeClr val="dk1"/>
                </a:solidFill>
              </a:rPr>
              <a:t>deltai</a:t>
            </a:r>
            <a:r>
              <a:rPr lang="en" dirty="0">
                <a:solidFill>
                  <a:schemeClr val="dk1"/>
                </a:solidFill>
              </a:rPr>
              <a:t> + </a:t>
            </a:r>
            <a:r>
              <a:rPr lang="en" dirty="0" err="1">
                <a:solidFill>
                  <a:schemeClr val="dk1"/>
                </a:solidFill>
              </a:rPr>
              <a:t>deltaj</a:t>
            </a:r>
            <a:r>
              <a:rPr lang="en" dirty="0">
                <a:solidFill>
                  <a:schemeClr val="dk1"/>
                </a:solidFill>
              </a:rPr>
              <a:t> is NOT 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1fa850bd56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1fa850bd56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main insight we use to solve this issue, is that, </a:t>
            </a:r>
            <a:r>
              <a:rPr lang="en-US" dirty="0"/>
              <a:t>Shamir sharing of 0 has this property that for any </a:t>
            </a:r>
            <a:r>
              <a:rPr lang="en-US" dirty="0" err="1"/>
              <a:t>I,j</a:t>
            </a:r>
            <a:r>
              <a:rPr lang="en-US" dirty="0"/>
              <a:t> in {1,2,3}, if we do </a:t>
            </a:r>
            <a:r>
              <a:rPr lang="en-US" dirty="0" err="1"/>
              <a:t>lagrange</a:t>
            </a:r>
            <a:r>
              <a:rPr lang="en-US" dirty="0"/>
              <a:t> interpolation, we get 0,</a:t>
            </a:r>
            <a:r>
              <a:rPr lang="en" dirty="0"/>
              <a:t> I.e. lambda </a:t>
            </a:r>
            <a:r>
              <a:rPr lang="en" dirty="0" err="1"/>
              <a:t>i</a:t>
            </a:r>
            <a:r>
              <a:rPr lang="en" dirty="0"/>
              <a:t> * delta </a:t>
            </a:r>
            <a:r>
              <a:rPr lang="en" dirty="0" err="1"/>
              <a:t>i</a:t>
            </a:r>
            <a:r>
              <a:rPr lang="en" dirty="0"/>
              <a:t> + lambda j * delta j = 0. where lambda's are the </a:t>
            </a:r>
            <a:r>
              <a:rPr lang="en" dirty="0" err="1"/>
              <a:t>lagrange</a:t>
            </a:r>
            <a:r>
              <a:rPr lang="en" dirty="0"/>
              <a:t> coefficients.</a:t>
            </a:r>
            <a:endParaRPr dirty="0"/>
          </a:p>
          <a:p>
            <a:pPr marL="0" lvl="0" indent="0" algn="l" rtl="0">
              <a:spcBef>
                <a:spcPts val="0"/>
              </a:spcBef>
              <a:spcAft>
                <a:spcPts val="0"/>
              </a:spcAft>
              <a:buNone/>
            </a:pPr>
            <a:r>
              <a:rPr lang="en" dirty="0"/>
              <a:t>Now, consider a modified scheme, where the the pk for set J is the product of </a:t>
            </a:r>
            <a:r>
              <a:rPr lang="en" dirty="0" err="1"/>
              <a:t>pki</a:t>
            </a:r>
            <a:r>
              <a:rPr lang="en" dirty="0"/>
              <a:t> raised to lambda </a:t>
            </a:r>
            <a:r>
              <a:rPr lang="en-US" dirty="0"/>
              <a:t>I</a:t>
            </a:r>
            <a:r>
              <a:rPr lang="en" dirty="0"/>
              <a:t>, this means that </a:t>
            </a:r>
            <a:r>
              <a:rPr lang="en" dirty="0" err="1"/>
              <a:t>pkJ</a:t>
            </a:r>
            <a:r>
              <a:rPr lang="en" dirty="0"/>
              <a:t> is g^(sum of ski * lambda </a:t>
            </a:r>
            <a:r>
              <a:rPr lang="en-US" dirty="0"/>
              <a:t>I</a:t>
            </a:r>
            <a:r>
              <a:rPr lang="en" dirty="0"/>
              <a:t> for all </a:t>
            </a:r>
            <a:r>
              <a:rPr lang="en-US" dirty="0"/>
              <a:t>I</a:t>
            </a:r>
            <a:r>
              <a:rPr lang="en" dirty="0"/>
              <a:t> in the set J)</a:t>
            </a:r>
          </a:p>
          <a:p>
            <a:pPr marL="0" lvl="0" indent="0" algn="l" rtl="0">
              <a:spcBef>
                <a:spcPts val="0"/>
              </a:spcBef>
              <a:spcAft>
                <a:spcPts val="0"/>
              </a:spcAft>
              <a:buNone/>
            </a:pPr>
            <a:r>
              <a:rPr lang="en" dirty="0"/>
              <a:t>We also modify the Combine </a:t>
            </a:r>
            <a:r>
              <a:rPr lang="en" dirty="0" err="1"/>
              <a:t>func</a:t>
            </a:r>
            <a:r>
              <a:rPr lang="en" dirty="0"/>
              <a:t>: to multiply </a:t>
            </a:r>
            <a:r>
              <a:rPr lang="en" dirty="0" err="1"/>
              <a:t>sigmai</a:t>
            </a:r>
            <a:r>
              <a:rPr lang="en" dirty="0"/>
              <a:t> raised to </a:t>
            </a:r>
            <a:r>
              <a:rPr lang="en" dirty="0" err="1"/>
              <a:t>lambdai</a:t>
            </a:r>
            <a:r>
              <a:rPr lang="en" dirty="0"/>
              <a:t> with </a:t>
            </a:r>
            <a:r>
              <a:rPr lang="en" dirty="0" err="1"/>
              <a:t>sigmaj</a:t>
            </a:r>
            <a:r>
              <a:rPr lang="en" dirty="0"/>
              <a:t> raised to lambda j.</a:t>
            </a:r>
          </a:p>
          <a:p>
            <a:pPr marL="0" lvl="0" indent="0" algn="l" rtl="0">
              <a:spcBef>
                <a:spcPts val="0"/>
              </a:spcBef>
              <a:spcAft>
                <a:spcPts val="0"/>
              </a:spcAft>
              <a:buNone/>
            </a:pPr>
            <a:r>
              <a:rPr lang="en" dirty="0"/>
              <a:t>what this means is that the sign sigma' is H(m)^lambda </a:t>
            </a:r>
            <a:r>
              <a:rPr lang="en-US" dirty="0" err="1"/>
              <a:t>i</a:t>
            </a:r>
            <a:r>
              <a:rPr lang="en" dirty="0"/>
              <a:t> * ski’ + lambda j * </a:t>
            </a:r>
            <a:r>
              <a:rPr lang="en" dirty="0" err="1"/>
              <a:t>skj</a:t>
            </a:r>
            <a:r>
              <a:rPr lang="en" dirty="0"/>
              <a:t>’, which simplifies to </a:t>
            </a:r>
            <a:r>
              <a:rPr lang="en" dirty="0" err="1"/>
              <a:t>lambdai</a:t>
            </a:r>
            <a:r>
              <a:rPr lang="en" dirty="0"/>
              <a:t> * ski + lambda j * </a:t>
            </a:r>
            <a:r>
              <a:rPr lang="en" dirty="0" err="1"/>
              <a:t>skj</a:t>
            </a:r>
            <a:r>
              <a:rPr lang="en" dirty="0"/>
              <a:t> + 0, because of the interpolation of deltas is 0.</a:t>
            </a:r>
            <a:endParaRPr dirty="0"/>
          </a:p>
          <a:p>
            <a:pPr marL="0" lvl="0" indent="0" algn="l" rtl="0">
              <a:spcBef>
                <a:spcPts val="0"/>
              </a:spcBef>
              <a:spcAft>
                <a:spcPts val="0"/>
              </a:spcAft>
              <a:buNone/>
            </a:pPr>
            <a:r>
              <a:rPr lang="en" dirty="0"/>
              <a:t>Now lets </a:t>
            </a:r>
            <a:r>
              <a:rPr lang="en-US" dirty="0"/>
              <a:t>compare this with the</a:t>
            </a:r>
            <a:r>
              <a:rPr lang="en" dirty="0"/>
              <a:t> public key of set {</a:t>
            </a:r>
            <a:r>
              <a:rPr lang="en" dirty="0" err="1"/>
              <a:t>i,j</a:t>
            </a:r>
            <a:r>
              <a:rPr lang="en" dirty="0"/>
              <a:t>} which is g^(sum of </a:t>
            </a:r>
            <a:r>
              <a:rPr lang="en" dirty="0" err="1"/>
              <a:t>lambdai</a:t>
            </a:r>
            <a:r>
              <a:rPr lang="en" dirty="0"/>
              <a:t> * ski) : as we can see, sigma' is indeed a valid sign </a:t>
            </a:r>
            <a:r>
              <a:rPr lang="en" dirty="0" err="1"/>
              <a:t>wrt</a:t>
            </a:r>
            <a:r>
              <a:rPr lang="en" dirty="0"/>
              <a:t> this public key.</a:t>
            </a:r>
          </a:p>
          <a:p>
            <a:pPr marL="0" lvl="0" indent="0" algn="l" rtl="0">
              <a:spcBef>
                <a:spcPts val="0"/>
              </a:spcBef>
              <a:spcAft>
                <a:spcPts val="0"/>
              </a:spcAft>
              <a:buNone/>
            </a:pPr>
            <a:r>
              <a:rPr lang="en" dirty="0"/>
              <a:t>And </a:t>
            </a:r>
            <a:r>
              <a:rPr lang="en" dirty="0" err="1"/>
              <a:t>thats</a:t>
            </a:r>
            <a:r>
              <a:rPr lang="en" dirty="0"/>
              <a:t> it – this is our bls-based scheme, which we call BLS-PR.</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1fa850bd56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1fa850bd56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Ok, we’ve seen our scheme and its correctness. Moving on to its security properties, we have proved uf0 and acc0 for our scheme, by reducing to the unforgeability of BLS. </a:t>
            </a:r>
          </a:p>
          <a:p>
            <a:pPr marL="0" lvl="0" indent="0" algn="l" rtl="0">
              <a:spcBef>
                <a:spcPts val="0"/>
              </a:spcBef>
              <a:spcAft>
                <a:spcPts val="0"/>
              </a:spcAft>
              <a:buNone/>
            </a:pPr>
            <a:r>
              <a:rPr lang="en-US" dirty="0"/>
              <a:t>M</a:t>
            </a:r>
            <a:r>
              <a:rPr lang="en" dirty="0"/>
              <a:t>ore formally, for every adv A for the uf0 and acc0 game respectively, there exist adversaries B1, and B2 for unforgeability of BLS, </a:t>
            </a:r>
            <a:r>
              <a:rPr lang="en" dirty="0" err="1"/>
              <a:t>s.t.</a:t>
            </a:r>
            <a:r>
              <a:rPr lang="en" dirty="0"/>
              <a:t> advantage of A is less than n times the advantage of B1 and B2 respectively.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1fa850bd56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1fa850bd56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unfortunately our scheme cannot achieve acc1, we showed an efficient adv that breaks acc1. our hypothesis is that, we would probably need new techniques to get acc1…</a:t>
            </a:r>
            <a:endParaRPr dirty="0"/>
          </a:p>
        </p:txBody>
      </p:sp>
    </p:spTree>
    <p:extLst>
      <p:ext uri="{BB962C8B-B14F-4D97-AF65-F5344CB8AC3E}">
        <p14:creationId xmlns:p14="http://schemas.microsoft.com/office/powerpoint/2010/main" val="2592254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209d2e660bd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209d2e660bd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summarize, we give 5 constructions for an accountable threshold scheme with proactive refresh, the bls construction that we saw today is the simplest, and most practical one. </a:t>
            </a:r>
          </a:p>
          <a:p>
            <a:pPr marL="0" lvl="0" indent="0" algn="l" rtl="0">
              <a:spcBef>
                <a:spcPts val="0"/>
              </a:spcBef>
              <a:spcAft>
                <a:spcPts val="0"/>
              </a:spcAft>
              <a:buNone/>
            </a:pPr>
            <a:r>
              <a:rPr lang="en-US" dirty="0"/>
              <a:t> the </a:t>
            </a:r>
            <a:r>
              <a:rPr lang="en-US" dirty="0" err="1"/>
              <a:t>schnorr</a:t>
            </a:r>
            <a:r>
              <a:rPr lang="en-US" dirty="0"/>
              <a:t> based construction relies on similar ideas as the bls one but the analysis is much more complicated.</a:t>
            </a:r>
          </a:p>
          <a:p>
            <a:pPr marL="0" lvl="0" indent="0" algn="l" rtl="0">
              <a:spcBef>
                <a:spcPts val="0"/>
              </a:spcBef>
              <a:spcAft>
                <a:spcPts val="0"/>
              </a:spcAft>
              <a:buNone/>
            </a:pPr>
            <a:r>
              <a:rPr lang="en-US" dirty="0"/>
              <a:t>the first 3 constructions rely on completely different techniques, and achieve the stronger notions of security but are not as efficient. In the interest of time we couldn’t cover them all, but everyone is encouraged to look at the paper!</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1fa850bd56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1fa850bd56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conclude, </a:t>
            </a:r>
            <a:r>
              <a:rPr lang="en-US" dirty="0"/>
              <a:t>M</a:t>
            </a:r>
            <a:r>
              <a:rPr lang="en" dirty="0" err="1"/>
              <a:t>ost</a:t>
            </a:r>
            <a:r>
              <a:rPr lang="en" dirty="0"/>
              <a:t> real world systems use the trivial ATS, which is bad because, it has large sigs, its slow to verify, but as we showed today, its also not refreshable!</a:t>
            </a:r>
            <a:endParaRPr dirty="0"/>
          </a:p>
          <a:p>
            <a:pPr marL="0" lvl="0" indent="0" algn="l" rtl="0">
              <a:spcBef>
                <a:spcPts val="0"/>
              </a:spcBef>
              <a:spcAft>
                <a:spcPts val="0"/>
              </a:spcAft>
              <a:buNone/>
            </a:pPr>
            <a:r>
              <a:rPr lang="en-US" dirty="0"/>
              <a:t>This paper gives 5 </a:t>
            </a:r>
            <a:r>
              <a:rPr lang="en-US" dirty="0" err="1"/>
              <a:t>cosntructions</a:t>
            </a:r>
            <a:r>
              <a:rPr lang="en-US" dirty="0"/>
              <a:t> including some that have short signs, are fast to verify, and are also refreshable!! hence, we should not use the trivial ATS!</a:t>
            </a:r>
          </a:p>
          <a:p>
            <a:pPr marL="0" lvl="0" indent="0" algn="l" rtl="0">
              <a:spcBef>
                <a:spcPts val="0"/>
              </a:spcBef>
              <a:spcAft>
                <a:spcPts val="0"/>
              </a:spcAft>
              <a:buNone/>
            </a:pPr>
            <a:r>
              <a:rPr lang="en-US" dirty="0"/>
              <a:t>I would like to end with an open problem of building efficient ATS-PR schemes based on BLS that are acc1 secure.</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1fa850bd56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1fa850bd56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Thankyou!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1fa850bd56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1fa850bd5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 threshold sig more formally, has 4 algos: keygen which returns the pk and the </a:t>
            </a:r>
            <a:r>
              <a:rPr lang="en" dirty="0" err="1">
                <a:solidFill>
                  <a:schemeClr val="dk1"/>
                </a:solidFill>
              </a:rPr>
              <a:t>sks</a:t>
            </a:r>
            <a:r>
              <a:rPr lang="en" dirty="0">
                <a:solidFill>
                  <a:schemeClr val="dk1"/>
                </a:solidFill>
              </a:rPr>
              <a:t>, </a:t>
            </a:r>
          </a:p>
          <a:p>
            <a:pPr marL="0" lvl="0" indent="0" algn="l" rtl="0">
              <a:spcBef>
                <a:spcPts val="0"/>
              </a:spcBef>
              <a:spcAft>
                <a:spcPts val="0"/>
              </a:spcAft>
              <a:buClr>
                <a:schemeClr val="dk1"/>
              </a:buClr>
              <a:buSzPts val="1100"/>
              <a:buFont typeface="Arial"/>
              <a:buNone/>
            </a:pPr>
            <a:r>
              <a:rPr lang="en" dirty="0">
                <a:solidFill>
                  <a:schemeClr val="dk1"/>
                </a:solidFill>
              </a:rPr>
              <a:t>A sign </a:t>
            </a:r>
            <a:r>
              <a:rPr lang="en" dirty="0" err="1">
                <a:solidFill>
                  <a:schemeClr val="dk1"/>
                </a:solidFill>
              </a:rPr>
              <a:t>func</a:t>
            </a:r>
            <a:r>
              <a:rPr lang="en" dirty="0">
                <a:solidFill>
                  <a:schemeClr val="dk1"/>
                </a:solidFill>
              </a:rPr>
              <a:t> which returns the signature share for a party for some quorum J of size </a:t>
            </a:r>
            <a:r>
              <a:rPr lang="en" dirty="0" err="1">
                <a:solidFill>
                  <a:schemeClr val="dk1"/>
                </a:solidFill>
              </a:rPr>
              <a:t>atleast</a:t>
            </a:r>
            <a:r>
              <a:rPr lang="en" dirty="0">
                <a:solidFill>
                  <a:schemeClr val="dk1"/>
                </a:solidFill>
              </a:rPr>
              <a:t> t, </a:t>
            </a:r>
          </a:p>
          <a:p>
            <a:pPr marL="0" lvl="0" indent="0" algn="l" rtl="0">
              <a:spcBef>
                <a:spcPts val="0"/>
              </a:spcBef>
              <a:spcAft>
                <a:spcPts val="0"/>
              </a:spcAft>
              <a:buClr>
                <a:schemeClr val="dk1"/>
              </a:buClr>
              <a:buSzPts val="1100"/>
              <a:buFont typeface="Arial"/>
              <a:buNone/>
            </a:pPr>
            <a:r>
              <a:rPr lang="en" dirty="0">
                <a:solidFill>
                  <a:schemeClr val="dk1"/>
                </a:solidFill>
              </a:rPr>
              <a:t>A combine algo that combines sig shares to get a full sig, </a:t>
            </a:r>
          </a:p>
          <a:p>
            <a:pPr marL="0" lvl="0" indent="0" algn="l" rtl="0">
              <a:spcBef>
                <a:spcPts val="0"/>
              </a:spcBef>
              <a:spcAft>
                <a:spcPts val="0"/>
              </a:spcAft>
              <a:buClr>
                <a:schemeClr val="dk1"/>
              </a:buClr>
              <a:buSzPts val="1100"/>
              <a:buFont typeface="Arial"/>
              <a:buNone/>
            </a:pPr>
            <a:r>
              <a:rPr lang="en" dirty="0">
                <a:solidFill>
                  <a:schemeClr val="dk1"/>
                </a:solidFill>
              </a:rPr>
              <a:t>and Verify, which checks whether sigma is a valid sign on m </a:t>
            </a:r>
            <a:r>
              <a:rPr lang="en" dirty="0" err="1">
                <a:solidFill>
                  <a:schemeClr val="dk1"/>
                </a:solidFill>
              </a:rPr>
              <a:t>w.r.t.</a:t>
            </a:r>
            <a:r>
              <a:rPr lang="en" dirty="0">
                <a:solidFill>
                  <a:schemeClr val="dk1"/>
                </a:solidFill>
              </a:rPr>
              <a:t> pk.</a:t>
            </a:r>
          </a:p>
          <a:p>
            <a:pPr marL="0" lvl="0" indent="0" algn="l" rtl="0">
              <a:spcBef>
                <a:spcPts val="0"/>
              </a:spcBef>
              <a:spcAft>
                <a:spcPts val="0"/>
              </a:spcAft>
              <a:buClr>
                <a:schemeClr val="dk1"/>
              </a:buClr>
              <a:buSzPts val="1100"/>
              <a:buFont typeface="Arial"/>
              <a:buNone/>
            </a:pPr>
            <a:r>
              <a:rPr lang="en-US" dirty="0">
                <a:solidFill>
                  <a:schemeClr val="dk1"/>
                </a:solidFill>
              </a:rPr>
              <a:t>Somewhat I</a:t>
            </a:r>
            <a:r>
              <a:rPr lang="en" dirty="0" err="1">
                <a:solidFill>
                  <a:schemeClr val="dk1"/>
                </a:solidFill>
              </a:rPr>
              <a:t>nformally</a:t>
            </a:r>
            <a:r>
              <a:rPr lang="en" dirty="0">
                <a:solidFill>
                  <a:schemeClr val="dk1"/>
                </a:solidFill>
              </a:rPr>
              <a:t>, a secure Threshold Sign scheme has the following 2 properties: </a:t>
            </a:r>
          </a:p>
          <a:p>
            <a:pPr marL="0" lvl="0" indent="0" algn="l" rtl="0">
              <a:spcBef>
                <a:spcPts val="0"/>
              </a:spcBef>
              <a:spcAft>
                <a:spcPts val="0"/>
              </a:spcAft>
              <a:buClr>
                <a:schemeClr val="dk1"/>
              </a:buClr>
              <a:buSzPts val="1100"/>
              <a:buFont typeface="Arial"/>
              <a:buNone/>
            </a:pPr>
            <a:r>
              <a:rPr lang="en-US" dirty="0">
                <a:solidFill>
                  <a:schemeClr val="dk1"/>
                </a:solidFill>
              </a:rPr>
              <a:t>Its C</a:t>
            </a:r>
            <a:r>
              <a:rPr lang="en" dirty="0" err="1">
                <a:solidFill>
                  <a:schemeClr val="dk1"/>
                </a:solidFill>
              </a:rPr>
              <a:t>orrect</a:t>
            </a:r>
            <a:r>
              <a:rPr lang="en" dirty="0">
                <a:solidFill>
                  <a:schemeClr val="dk1"/>
                </a:solidFill>
              </a:rPr>
              <a:t>, meaning that combining honest signatures from any t parties gives a valid sign, </a:t>
            </a:r>
          </a:p>
          <a:p>
            <a:pPr marL="0" lvl="0" indent="0" algn="l" rtl="0">
              <a:spcBef>
                <a:spcPts val="0"/>
              </a:spcBef>
              <a:spcAft>
                <a:spcPts val="0"/>
              </a:spcAft>
              <a:buClr>
                <a:schemeClr val="dk1"/>
              </a:buClr>
              <a:buSzPts val="1100"/>
              <a:buFont typeface="Arial"/>
              <a:buNone/>
            </a:pPr>
            <a:r>
              <a:rPr lang="en" dirty="0">
                <a:solidFill>
                  <a:schemeClr val="dk1"/>
                </a:solidFill>
              </a:rPr>
              <a:t>and they’re unforgeable : </a:t>
            </a:r>
            <a:r>
              <a:rPr lang="en" dirty="0" err="1">
                <a:solidFill>
                  <a:schemeClr val="dk1"/>
                </a:solidFill>
              </a:rPr>
              <a:t>i</a:t>
            </a:r>
            <a:r>
              <a:rPr lang="en" dirty="0">
                <a:solidFill>
                  <a:schemeClr val="dk1"/>
                </a:solidFill>
              </a:rPr>
              <a:t> will define this precisely later in the talk.</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a7f22f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a7f22f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Existing threshold schemes fall into 2 categories: first, are called private threshold sig schemes, wherein the signatures are </a:t>
            </a:r>
            <a:r>
              <a:rPr lang="en" sz="1100" dirty="0">
                <a:solidFill>
                  <a:srgbClr val="595959"/>
                </a:solidFill>
              </a:rPr>
              <a:t>sampled from a distribution that is independent of the quorum.</a:t>
            </a:r>
            <a:endParaRPr lang="en" dirty="0"/>
          </a:p>
          <a:p>
            <a:pPr marL="0" lvl="0" indent="0" algn="l" rtl="0">
              <a:spcBef>
                <a:spcPts val="0"/>
              </a:spcBef>
              <a:spcAft>
                <a:spcPts val="0"/>
              </a:spcAft>
              <a:buNone/>
            </a:pPr>
            <a:r>
              <a:rPr lang="en-US" dirty="0"/>
              <a:t>T</a:t>
            </a:r>
            <a:r>
              <a:rPr lang="en" dirty="0"/>
              <a:t>he 2</a:t>
            </a:r>
            <a:r>
              <a:rPr lang="en" baseline="30000" dirty="0"/>
              <a:t>nd</a:t>
            </a:r>
            <a:r>
              <a:rPr lang="en" dirty="0"/>
              <a:t> type is called accountable threshold </a:t>
            </a:r>
            <a:r>
              <a:rPr lang="en" dirty="0" err="1"/>
              <a:t>signature,wherein</a:t>
            </a:r>
            <a:r>
              <a:rPr lang="en" dirty="0"/>
              <a:t>, we can track who all signed based on the signature. </a:t>
            </a:r>
            <a:r>
              <a:rPr lang="en-US" dirty="0"/>
              <a:t>S</a:t>
            </a:r>
            <a:r>
              <a:rPr lang="en" dirty="0" err="1"/>
              <a:t>pecifically</a:t>
            </a:r>
            <a:r>
              <a:rPr lang="en" dirty="0"/>
              <a:t>, there’s a trace function, which takes as input pk, msg m and a valid sign sigma, and outputs the coalition J that is responsible.</a:t>
            </a:r>
          </a:p>
          <a:p>
            <a:pPr marL="0" lvl="0" indent="0" algn="l" rtl="0">
              <a:spcBef>
                <a:spcPts val="0"/>
              </a:spcBef>
              <a:spcAft>
                <a:spcPts val="0"/>
              </a:spcAft>
              <a:buNone/>
            </a:pPr>
            <a:r>
              <a:rPr lang="en-US" dirty="0"/>
              <a:t>I</a:t>
            </a:r>
            <a:r>
              <a:rPr lang="en" dirty="0" err="1"/>
              <a:t>nformally</a:t>
            </a:r>
            <a:r>
              <a:rPr lang="en" dirty="0"/>
              <a:t>, these signature schemes are accountable, meaning, one malicious coalition of signers cannot frame </a:t>
            </a:r>
            <a:r>
              <a:rPr lang="en" dirty="0" err="1"/>
              <a:t>anoth</a:t>
            </a:r>
            <a:r>
              <a:rPr lang="en-US" dirty="0"/>
              <a:t>e</a:t>
            </a:r>
            <a:r>
              <a:rPr lang="en" dirty="0"/>
              <a:t>r set.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a7f22fb4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a7f22fb4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To get accustomed to the accountability definition, lets take a trivial example:</a:t>
            </a:r>
          </a:p>
          <a:p>
            <a:pPr marL="0" indent="0">
              <a:buNone/>
            </a:pPr>
            <a:r>
              <a:rPr lang="en-US" dirty="0"/>
              <a:t>if we have a private threshold scheme with functions </a:t>
            </a:r>
            <a:r>
              <a:rPr lang="en-US" dirty="0" err="1"/>
              <a:t>KeyGen</a:t>
            </a:r>
            <a:r>
              <a:rPr lang="en-US" dirty="0"/>
              <a:t>, Sign etc. could we just make it accountable by Signing both the message and the quorum? i.e. we set Sign </a:t>
            </a:r>
            <a:r>
              <a:rPr lang="en-US" dirty="0" err="1"/>
              <a:t>func</a:t>
            </a:r>
            <a:r>
              <a:rPr lang="en-US" dirty="0"/>
              <a:t> to sign </a:t>
            </a:r>
            <a:r>
              <a:rPr lang="en-US" dirty="0" err="1"/>
              <a:t>m,J</a:t>
            </a:r>
            <a:r>
              <a:rPr lang="en-US" dirty="0"/>
              <a:t>?</a:t>
            </a:r>
          </a:p>
          <a:p>
            <a:pPr marL="0" indent="0">
              <a:buNone/>
            </a:pPr>
            <a:r>
              <a:rPr lang="en-US" dirty="0"/>
              <a:t>The answer is no, since if an attacker has secret keys for a quorum J, meaning they control this quorum, then, they can blame any other honest set J’ by just signing </a:t>
            </a:r>
            <a:r>
              <a:rPr lang="en-US" dirty="0" err="1"/>
              <a:t>m,J</a:t>
            </a:r>
            <a:r>
              <a:rPr lang="en-US" dirty="0"/>
              <a:t>’.  And since the threshold scheme is not accountable, no one can detect this!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9e5fa8e49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29e5fa8e49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t>
            </a:r>
            <a:r>
              <a:rPr lang="en" dirty="0" err="1"/>
              <a:t>ets</a:t>
            </a:r>
            <a:r>
              <a:rPr lang="en" dirty="0"/>
              <a:t> see a trivial Accountable </a:t>
            </a:r>
            <a:r>
              <a:rPr lang="en" dirty="0" err="1"/>
              <a:t>thre</a:t>
            </a:r>
            <a:r>
              <a:rPr lang="en-US" dirty="0" err="1"/>
              <a:t>sh</a:t>
            </a:r>
            <a:r>
              <a:rPr lang="en" dirty="0"/>
              <a:t>old scheme to get more intuition. </a:t>
            </a:r>
          </a:p>
          <a:p>
            <a:pPr marL="0" lvl="0" indent="0" algn="l" rtl="0">
              <a:spcBef>
                <a:spcPts val="0"/>
              </a:spcBef>
              <a:spcAft>
                <a:spcPts val="0"/>
              </a:spcAft>
              <a:buNone/>
            </a:pPr>
            <a:r>
              <a:rPr lang="en" dirty="0"/>
              <a:t>Here, key pairs for all parties are sampled independently for some sign scheme. </a:t>
            </a:r>
          </a:p>
          <a:p>
            <a:pPr marL="0" lvl="0" indent="0" algn="l" rtl="0">
              <a:spcBef>
                <a:spcPts val="0"/>
              </a:spcBef>
              <a:spcAft>
                <a:spcPts val="0"/>
              </a:spcAft>
              <a:buNone/>
            </a:pPr>
            <a:r>
              <a:rPr lang="en" dirty="0"/>
              <a:t>In our example here,  A,B,C each have a </a:t>
            </a:r>
            <a:r>
              <a:rPr lang="en" dirty="0" err="1"/>
              <a:t>pk,sk</a:t>
            </a:r>
            <a:r>
              <a:rPr lang="en" dirty="0"/>
              <a:t> pair. The overall pk of the scheme is the list of all these pub keys, pk1 to pk3.</a:t>
            </a:r>
          </a:p>
          <a:p>
            <a:pPr marL="0" lvl="0" indent="0" algn="l" rtl="0">
              <a:spcBef>
                <a:spcPts val="0"/>
              </a:spcBef>
              <a:spcAft>
                <a:spcPts val="0"/>
              </a:spcAft>
              <a:buNone/>
            </a:pPr>
            <a:r>
              <a:rPr lang="en-US" dirty="0"/>
              <a:t>Then, the sign on a msg is just a list of signs from all the parties involved. </a:t>
            </a:r>
          </a:p>
          <a:p>
            <a:pPr marL="0" lvl="0" indent="0" algn="l" rtl="0">
              <a:spcBef>
                <a:spcPts val="0"/>
              </a:spcBef>
              <a:spcAft>
                <a:spcPts val="0"/>
              </a:spcAft>
              <a:buNone/>
            </a:pPr>
            <a:r>
              <a:rPr lang="en-US" dirty="0"/>
              <a:t>E.g. lets say </a:t>
            </a:r>
            <a:r>
              <a:rPr lang="en-US" dirty="0" err="1"/>
              <a:t>Alice,Bob</a:t>
            </a:r>
            <a:r>
              <a:rPr lang="en-US" dirty="0"/>
              <a:t> </a:t>
            </a:r>
            <a:r>
              <a:rPr lang="en-US" dirty="0" err="1"/>
              <a:t>wanna</a:t>
            </a:r>
            <a:r>
              <a:rPr lang="en-US" dirty="0"/>
              <a:t> sign something. They’ll use their own secret keys to generate signatures sig1 and sig2, and the overall sign is just </a:t>
            </a:r>
            <a:r>
              <a:rPr lang="en-US" dirty="0" err="1"/>
              <a:t>concat</a:t>
            </a:r>
            <a:r>
              <a:rPr lang="en-US" dirty="0"/>
              <a:t> of sig1 and sig2. To verify, we separately verify sig1 </a:t>
            </a:r>
            <a:r>
              <a:rPr lang="en-US" dirty="0" err="1"/>
              <a:t>wrt</a:t>
            </a:r>
            <a:r>
              <a:rPr lang="en-US" dirty="0"/>
              <a:t> pk1 and sig2 </a:t>
            </a:r>
            <a:r>
              <a:rPr lang="en-US" dirty="0" err="1"/>
              <a:t>wrt</a:t>
            </a:r>
            <a:r>
              <a:rPr lang="en-US" dirty="0"/>
              <a:t> pk2.</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9e5fa8e49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29e5fa8e49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Similarly, sign from bob, </a:t>
            </a:r>
            <a:r>
              <a:rPr lang="en-US" dirty="0" err="1"/>
              <a:t>charlie</a:t>
            </a:r>
            <a:r>
              <a:rPr lang="en-US" dirty="0"/>
              <a:t> is just a </a:t>
            </a:r>
            <a:r>
              <a:rPr lang="en-US" dirty="0" err="1"/>
              <a:t>concat</a:t>
            </a:r>
            <a:r>
              <a:rPr lang="en-US" dirty="0"/>
              <a:t> of sig2 and sig3. this scheme is quite inefficient since it has large signatures: </a:t>
            </a:r>
            <a:r>
              <a:rPr lang="en-US" dirty="0" err="1"/>
              <a:t>atleast</a:t>
            </a:r>
            <a:r>
              <a:rPr lang="en-US" dirty="0"/>
              <a:t> t*lambda where lambda is security parameter, also slow to verify: need to verify t individual signatures.</a:t>
            </a:r>
          </a:p>
          <a:p>
            <a:pPr marL="0" lvl="0" indent="0" algn="l" rtl="0">
              <a:spcBef>
                <a:spcPts val="0"/>
              </a:spcBef>
              <a:spcAft>
                <a:spcPts val="0"/>
              </a:spcAft>
              <a:buNone/>
            </a:pPr>
            <a:r>
              <a:rPr lang="en-US" dirty="0"/>
              <a:t>Note that an ATS signature does need to be of size </a:t>
            </a:r>
            <a:r>
              <a:rPr lang="en-US" dirty="0" err="1"/>
              <a:t>atleast</a:t>
            </a:r>
            <a:r>
              <a:rPr lang="en-US" dirty="0"/>
              <a:t> t, since it needs to encode the signing set, but There exist more efficient ATS schemes, where the signature is t + poly lambda and verification is efficient.</a:t>
            </a:r>
          </a:p>
          <a:p>
            <a:pPr marL="0" lvl="0" indent="0" algn="l" rtl="0">
              <a:spcBef>
                <a:spcPts val="0"/>
              </a:spcBef>
              <a:spcAft>
                <a:spcPts val="0"/>
              </a:spcAft>
              <a:buNone/>
            </a:pPr>
            <a:r>
              <a:rPr lang="en-US" dirty="0"/>
              <a:t>Unfortunately, most real world deployments still use this trivial ATS construction! </a:t>
            </a:r>
          </a:p>
          <a:p>
            <a:pPr marL="0" lvl="0" indent="0" algn="l" rtl="0">
              <a:spcBef>
                <a:spcPts val="0"/>
              </a:spcBef>
              <a:spcAft>
                <a:spcPts val="0"/>
              </a:spcAft>
              <a:buNone/>
            </a:pPr>
            <a:r>
              <a:rPr lang="en-US" dirty="0"/>
              <a:t>In this talk, we give another reason why not to use the trivial ATS, to explain that reason, lets talk about….perpetual leakage</a:t>
            </a:r>
          </a:p>
        </p:txBody>
      </p:sp>
    </p:spTree>
    <p:extLst>
      <p:ext uri="{BB962C8B-B14F-4D97-AF65-F5344CB8AC3E}">
        <p14:creationId xmlns:p14="http://schemas.microsoft.com/office/powerpoint/2010/main" val="2432905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our setting with 3 people with secret key shares, we know that the attacker needs to hack </a:t>
            </a:r>
            <a:r>
              <a:rPr lang="en-US" dirty="0" err="1"/>
              <a:t>atleast</a:t>
            </a:r>
            <a:r>
              <a:rPr lang="en-US" dirty="0"/>
              <a:t> 2 parties. Lets say it takes the adversary ~1week to hack into 1 party. If they're really hardworking, they can hack 2 parties in 2weeks….and then, they would have 2 </a:t>
            </a:r>
            <a:r>
              <a:rPr lang="en-US" dirty="0" err="1"/>
              <a:t>sk</a:t>
            </a:r>
            <a:r>
              <a:rPr lang="en-US" dirty="0"/>
              <a:t> shares and can sign anything!! This is called perpetual leakage,</a:t>
            </a:r>
          </a:p>
          <a:p>
            <a:endParaRPr lang="en-US" dirty="0"/>
          </a:p>
        </p:txBody>
      </p:sp>
    </p:spTree>
    <p:extLst>
      <p:ext uri="{BB962C8B-B14F-4D97-AF65-F5344CB8AC3E}">
        <p14:creationId xmlns:p14="http://schemas.microsoft.com/office/powerpoint/2010/main" val="3667904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T Serif"/>
              <a:buNone/>
              <a:defRPr sz="2800">
                <a:solidFill>
                  <a:schemeClr val="dk1"/>
                </a:solidFill>
                <a:latin typeface="PT Serif"/>
                <a:ea typeface="PT Serif"/>
                <a:cs typeface="PT Serif"/>
                <a:sym typeface="PT Serif"/>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T Serif"/>
              <a:buChar char="●"/>
              <a:defRPr sz="1800">
                <a:solidFill>
                  <a:schemeClr val="dk2"/>
                </a:solidFill>
                <a:latin typeface="PT Serif"/>
                <a:ea typeface="PT Serif"/>
                <a:cs typeface="PT Serif"/>
                <a:sym typeface="PT Serif"/>
              </a:defRPr>
            </a:lvl1pPr>
            <a:lvl2pPr marL="914400" lvl="1"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2pPr>
            <a:lvl3pPr marL="1371600" lvl="2"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3pPr>
            <a:lvl4pPr marL="1828800" lvl="3"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4pPr>
            <a:lvl5pPr marL="2286000" lvl="4"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5pPr>
            <a:lvl6pPr marL="2743200" lvl="5"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6pPr>
            <a:lvl7pPr marL="3200400" lvl="6"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7pPr>
            <a:lvl8pPr marL="3657600" lvl="7"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8pPr>
            <a:lvl9pPr marL="4114800" lvl="8"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3" Type="http://schemas.openxmlformats.org/officeDocument/2006/relationships/image" Target="../media/image11.png"/><Relationship Id="rId7" Type="http://schemas.openxmlformats.org/officeDocument/2006/relationships/image" Target="../media/image38.pn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notesSlide" Target="../notesSlides/notesSlide10.xml"/><Relationship Id="rId16"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4.png"/><Relationship Id="rId15" Type="http://schemas.openxmlformats.org/officeDocument/2006/relationships/image" Target="../media/image9.png"/><Relationship Id="rId10" Type="http://schemas.openxmlformats.org/officeDocument/2006/relationships/image" Target="../media/image3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36.png"/><Relationship Id="rId5" Type="http://schemas.openxmlformats.org/officeDocument/2006/relationships/image" Target="../media/image7.pn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36.png"/><Relationship Id="rId17" Type="http://schemas.openxmlformats.org/officeDocument/2006/relationships/image" Target="../media/image53.png"/><Relationship Id="rId2" Type="http://schemas.openxmlformats.org/officeDocument/2006/relationships/notesSlide" Target="../notesSlides/notesSlide13.xml"/><Relationship Id="rId16"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47.png"/><Relationship Id="rId5" Type="http://schemas.openxmlformats.org/officeDocument/2006/relationships/image" Target="../media/image10.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9.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48.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4.xml"/><Relationship Id="rId16"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46.png"/><Relationship Id="rId5" Type="http://schemas.openxmlformats.org/officeDocument/2006/relationships/image" Target="../media/image1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9.png"/><Relationship Id="rId9" Type="http://schemas.openxmlformats.org/officeDocument/2006/relationships/image" Target="../media/image44.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36.png"/><Relationship Id="rId2" Type="http://schemas.openxmlformats.org/officeDocument/2006/relationships/notesSlide" Target="../notesSlides/notesSlide15.xml"/><Relationship Id="rId16"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47.png"/><Relationship Id="rId5" Type="http://schemas.openxmlformats.org/officeDocument/2006/relationships/image" Target="../media/image10.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9.png"/><Relationship Id="rId9" Type="http://schemas.openxmlformats.org/officeDocument/2006/relationships/image" Target="../media/image45.png"/><Relationship Id="rId1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png"/><Relationship Id="rId7"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2.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6.png"/><Relationship Id="rId7"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pn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8.png"/><Relationship Id="rId7"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png"/><Relationship Id="rId9" Type="http://schemas.openxmlformats.org/officeDocument/2006/relationships/image" Target="../media/image75.png"/></Relationships>
</file>

<file path=ppt/slides/_rels/slide3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9.png"/><Relationship Id="rId7"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7.png"/><Relationship Id="rId10" Type="http://schemas.openxmlformats.org/officeDocument/2006/relationships/image" Target="../media/image83.png"/><Relationship Id="rId4" Type="http://schemas.openxmlformats.org/officeDocument/2006/relationships/image" Target="../media/image80.png"/><Relationship Id="rId9"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0.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10.png"/><Relationship Id="rId10"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11.png"/><Relationship Id="rId4" Type="http://schemas.openxmlformats.org/officeDocument/2006/relationships/image" Target="../media/image32.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300" dirty="0">
                <a:solidFill>
                  <a:srgbClr val="212529"/>
                </a:solidFill>
                <a:highlight>
                  <a:srgbClr val="FEFEFE"/>
                </a:highlight>
              </a:rPr>
              <a:t>Proactive Refresh for </a:t>
            </a:r>
            <a:endParaRPr sz="4300" dirty="0">
              <a:solidFill>
                <a:srgbClr val="212529"/>
              </a:solidFill>
              <a:highlight>
                <a:srgbClr val="FEFEFE"/>
              </a:highlight>
            </a:endParaRPr>
          </a:p>
          <a:p>
            <a:pPr marL="0" lvl="0" indent="0" algn="ctr" rtl="0">
              <a:spcBef>
                <a:spcPts val="0"/>
              </a:spcBef>
              <a:spcAft>
                <a:spcPts val="0"/>
              </a:spcAft>
              <a:buNone/>
            </a:pPr>
            <a:r>
              <a:rPr lang="en" sz="4300" dirty="0">
                <a:solidFill>
                  <a:srgbClr val="212529"/>
                </a:solidFill>
                <a:highlight>
                  <a:srgbClr val="FEFEFE"/>
                </a:highlight>
              </a:rPr>
              <a:t>Accountable Threshold Signatures</a:t>
            </a:r>
            <a:endParaRPr sz="4300" dirty="0"/>
          </a:p>
        </p:txBody>
      </p:sp>
      <p:sp>
        <p:nvSpPr>
          <p:cNvPr id="55" name="Google Shape;55;p13"/>
          <p:cNvSpPr txBox="1">
            <a:spLocks noGrp="1"/>
          </p:cNvSpPr>
          <p:nvPr>
            <p:ph type="subTitle" idx="1"/>
          </p:nvPr>
        </p:nvSpPr>
        <p:spPr>
          <a:xfrm>
            <a:off x="311713" y="31952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Dan </a:t>
            </a:r>
            <a:r>
              <a:rPr lang="en" dirty="0" err="1"/>
              <a:t>Boneh</a:t>
            </a:r>
            <a:r>
              <a:rPr lang="en"/>
              <a:t>, </a:t>
            </a:r>
            <a:r>
              <a:rPr lang="en" b="1"/>
              <a:t>Aditi Partap</a:t>
            </a:r>
            <a:r>
              <a:rPr lang="en"/>
              <a:t>, Lior Rotem</a:t>
            </a:r>
            <a:endParaRPr/>
          </a:p>
        </p:txBody>
      </p:sp>
      <p:pic>
        <p:nvPicPr>
          <p:cNvPr id="56" name="Google Shape;56;p13"/>
          <p:cNvPicPr preferRelativeResize="0"/>
          <p:nvPr/>
        </p:nvPicPr>
        <p:blipFill>
          <a:blip r:embed="rId3">
            <a:alphaModFix/>
          </a:blip>
          <a:stretch>
            <a:fillRect/>
          </a:stretch>
        </p:blipFill>
        <p:spPr>
          <a:xfrm>
            <a:off x="2883573" y="3987851"/>
            <a:ext cx="3376894"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1" name="Google Shape;85;p15">
                <a:extLst>
                  <a:ext uri="{FF2B5EF4-FFF2-40B4-BE49-F238E27FC236}">
                    <a16:creationId xmlns:a16="http://schemas.microsoft.com/office/drawing/2014/main" id="{ACC06273-A4A8-5C3B-255A-8EE58EDBC6F7}"/>
                  </a:ext>
                </a:extLst>
              </p:cNvPr>
              <p:cNvSpPr txBox="1"/>
              <p:nvPr/>
            </p:nvSpPr>
            <p:spPr>
              <a:xfrm>
                <a:off x="5267254" y="25088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p:sp>
            <p:nvSpPr>
              <p:cNvPr id="51" name="Google Shape;85;p15">
                <a:extLst>
                  <a:ext uri="{FF2B5EF4-FFF2-40B4-BE49-F238E27FC236}">
                    <a16:creationId xmlns:a16="http://schemas.microsoft.com/office/drawing/2014/main" id="{ACC06273-A4A8-5C3B-255A-8EE58EDBC6F7}"/>
                  </a:ext>
                </a:extLst>
              </p:cNvPr>
              <p:cNvSpPr txBox="1">
                <a:spLocks noRot="1" noChangeAspect="1" noMove="1" noResize="1" noEditPoints="1" noAdjustHandles="1" noChangeArrowheads="1" noChangeShapeType="1" noTextEdit="1"/>
              </p:cNvSpPr>
              <p:nvPr/>
            </p:nvSpPr>
            <p:spPr>
              <a:xfrm>
                <a:off x="5267254" y="2508865"/>
                <a:ext cx="719601" cy="492412"/>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Google Shape;86;p15">
                <a:extLst>
                  <a:ext uri="{FF2B5EF4-FFF2-40B4-BE49-F238E27FC236}">
                    <a16:creationId xmlns:a16="http://schemas.microsoft.com/office/drawing/2014/main" id="{3E674273-F91C-8371-B8F5-A37D3110B77E}"/>
                  </a:ext>
                </a:extLst>
              </p:cNvPr>
              <p:cNvSpPr txBox="1"/>
              <p:nvPr/>
            </p:nvSpPr>
            <p:spPr>
              <a:xfrm>
                <a:off x="7062316" y="24909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p:sp>
            <p:nvSpPr>
              <p:cNvPr id="52" name="Google Shape;86;p15">
                <a:extLst>
                  <a:ext uri="{FF2B5EF4-FFF2-40B4-BE49-F238E27FC236}">
                    <a16:creationId xmlns:a16="http://schemas.microsoft.com/office/drawing/2014/main" id="{3E674273-F91C-8371-B8F5-A37D3110B77E}"/>
                  </a:ext>
                </a:extLst>
              </p:cNvPr>
              <p:cNvSpPr txBox="1">
                <a:spLocks noRot="1" noChangeAspect="1" noMove="1" noResize="1" noEditPoints="1" noAdjustHandles="1" noChangeArrowheads="1" noChangeShapeType="1" noTextEdit="1"/>
              </p:cNvSpPr>
              <p:nvPr/>
            </p:nvSpPr>
            <p:spPr>
              <a:xfrm>
                <a:off x="7062316" y="2490946"/>
                <a:ext cx="834050" cy="49241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Google Shape;75;p15">
                <a:extLst>
                  <a:ext uri="{FF2B5EF4-FFF2-40B4-BE49-F238E27FC236}">
                    <a16:creationId xmlns:a16="http://schemas.microsoft.com/office/drawing/2014/main" id="{4DF1D6B8-1DE5-9B87-420F-5E201FA4806E}"/>
                  </a:ext>
                </a:extLst>
              </p:cNvPr>
              <p:cNvSpPr txBox="1"/>
              <p:nvPr/>
            </p:nvSpPr>
            <p:spPr>
              <a:xfrm>
                <a:off x="3238092"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p:sp>
            <p:nvSpPr>
              <p:cNvPr id="48" name="Google Shape;75;p15">
                <a:extLst>
                  <a:ext uri="{FF2B5EF4-FFF2-40B4-BE49-F238E27FC236}">
                    <a16:creationId xmlns:a16="http://schemas.microsoft.com/office/drawing/2014/main" id="{4DF1D6B8-1DE5-9B87-420F-5E201FA4806E}"/>
                  </a:ext>
                </a:extLst>
              </p:cNvPr>
              <p:cNvSpPr txBox="1">
                <a:spLocks noRot="1" noChangeAspect="1" noMove="1" noResize="1" noEditPoints="1" noAdjustHandles="1" noChangeArrowheads="1" noChangeShapeType="1" noTextEdit="1"/>
              </p:cNvSpPr>
              <p:nvPr/>
            </p:nvSpPr>
            <p:spPr>
              <a:xfrm>
                <a:off x="3238092" y="2517532"/>
                <a:ext cx="656512" cy="492412"/>
              </a:xfrm>
              <a:prstGeom prst="rect">
                <a:avLst/>
              </a:prstGeom>
              <a:blipFill>
                <a:blip r:embed="rId5"/>
                <a:stretch>
                  <a:fillRect/>
                </a:stretch>
              </a:blipFill>
              <a:ln>
                <a:noFill/>
              </a:ln>
            </p:spPr>
            <p:txBody>
              <a:bodyPr/>
              <a:lstStyle/>
              <a:p>
                <a:r>
                  <a:rPr lang="en-US">
                    <a:noFill/>
                  </a:rPr>
                  <a:t> </a:t>
                </a:r>
              </a:p>
            </p:txBody>
          </p:sp>
        </mc:Fallback>
      </mc:AlternateContent>
      <p:sp>
        <p:nvSpPr>
          <p:cNvPr id="14" name="Google Shape;184;p22">
            <a:extLst>
              <a:ext uri="{FF2B5EF4-FFF2-40B4-BE49-F238E27FC236}">
                <a16:creationId xmlns:a16="http://schemas.microsoft.com/office/drawing/2014/main" id="{0570B1D1-66B7-9B19-3494-D272E7B1AE84}"/>
              </a:ext>
            </a:extLst>
          </p:cNvPr>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 Threshold Sigs with Proactive refresh [OY91]</a:t>
            </a:r>
            <a:endParaRPr/>
          </a:p>
        </p:txBody>
      </p:sp>
      <p:cxnSp>
        <p:nvCxnSpPr>
          <p:cNvPr id="17" name="Straight Arrow Connector 16">
            <a:extLst>
              <a:ext uri="{FF2B5EF4-FFF2-40B4-BE49-F238E27FC236}">
                <a16:creationId xmlns:a16="http://schemas.microsoft.com/office/drawing/2014/main" id="{4C1B3549-38A2-276A-025F-E830780BB1D9}"/>
              </a:ext>
            </a:extLst>
          </p:cNvPr>
          <p:cNvCxnSpPr>
            <a:cxnSpLocks/>
          </p:cNvCxnSpPr>
          <p:nvPr/>
        </p:nvCxnSpPr>
        <p:spPr>
          <a:xfrm>
            <a:off x="2443189" y="2772530"/>
            <a:ext cx="491121"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Google Shape;192;p22">
                <a:extLst>
                  <a:ext uri="{FF2B5EF4-FFF2-40B4-BE49-F238E27FC236}">
                    <a16:creationId xmlns:a16="http://schemas.microsoft.com/office/drawing/2014/main" id="{32D5C5E7-1F61-C539-B73E-8FD8290BD8D8}"/>
                  </a:ext>
                </a:extLst>
              </p:cNvPr>
              <p:cNvSpPr txBox="1"/>
              <p:nvPr/>
            </p:nvSpPr>
            <p:spPr>
              <a:xfrm>
                <a:off x="3731833" y="2577166"/>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p:sp>
            <p:nvSpPr>
              <p:cNvPr id="18" name="Google Shape;192;p22">
                <a:extLst>
                  <a:ext uri="{FF2B5EF4-FFF2-40B4-BE49-F238E27FC236}">
                    <a16:creationId xmlns:a16="http://schemas.microsoft.com/office/drawing/2014/main" id="{32D5C5E7-1F61-C539-B73E-8FD8290BD8D8}"/>
                  </a:ext>
                </a:extLst>
              </p:cNvPr>
              <p:cNvSpPr txBox="1">
                <a:spLocks noRot="1" noChangeAspect="1" noMove="1" noResize="1" noEditPoints="1" noAdjustHandles="1" noChangeArrowheads="1" noChangeShapeType="1" noTextEdit="1"/>
              </p:cNvSpPr>
              <p:nvPr/>
            </p:nvSpPr>
            <p:spPr>
              <a:xfrm>
                <a:off x="3731833" y="2577166"/>
                <a:ext cx="632700" cy="487091"/>
              </a:xfrm>
              <a:prstGeom prst="rect">
                <a:avLst/>
              </a:prstGeom>
              <a:blipFill>
                <a:blip r:embed="rId6"/>
                <a:stretch>
                  <a:fillRect r="-3922" b="-769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Google Shape;193;p22">
                <a:extLst>
                  <a:ext uri="{FF2B5EF4-FFF2-40B4-BE49-F238E27FC236}">
                    <a16:creationId xmlns:a16="http://schemas.microsoft.com/office/drawing/2014/main" id="{7EB302D5-ED7B-C9BD-A456-24D6B9CFECFC}"/>
                  </a:ext>
                </a:extLst>
              </p:cNvPr>
              <p:cNvSpPr txBox="1"/>
              <p:nvPr/>
            </p:nvSpPr>
            <p:spPr>
              <a:xfrm>
                <a:off x="5803471" y="2577049"/>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p:sp>
            <p:nvSpPr>
              <p:cNvPr id="19" name="Google Shape;193;p22">
                <a:extLst>
                  <a:ext uri="{FF2B5EF4-FFF2-40B4-BE49-F238E27FC236}">
                    <a16:creationId xmlns:a16="http://schemas.microsoft.com/office/drawing/2014/main" id="{7EB302D5-ED7B-C9BD-A456-24D6B9CFECFC}"/>
                  </a:ext>
                </a:extLst>
              </p:cNvPr>
              <p:cNvSpPr txBox="1">
                <a:spLocks noRot="1" noChangeAspect="1" noMove="1" noResize="1" noEditPoints="1" noAdjustHandles="1" noChangeArrowheads="1" noChangeShapeType="1" noTextEdit="1"/>
              </p:cNvSpPr>
              <p:nvPr/>
            </p:nvSpPr>
            <p:spPr>
              <a:xfrm>
                <a:off x="5803471" y="2577049"/>
                <a:ext cx="632700" cy="492600"/>
              </a:xfrm>
              <a:prstGeom prst="rect">
                <a:avLst/>
              </a:prstGeom>
              <a:blipFill>
                <a:blip r:embed="rId7"/>
                <a:stretch>
                  <a:fillRect r="-3922" b="-769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Google Shape;194;p22">
                <a:extLst>
                  <a:ext uri="{FF2B5EF4-FFF2-40B4-BE49-F238E27FC236}">
                    <a16:creationId xmlns:a16="http://schemas.microsoft.com/office/drawing/2014/main" id="{181E2069-5F2F-3F89-7BB2-89CCCC4E40DF}"/>
                  </a:ext>
                </a:extLst>
              </p:cNvPr>
              <p:cNvSpPr txBox="1"/>
              <p:nvPr/>
            </p:nvSpPr>
            <p:spPr>
              <a:xfrm>
                <a:off x="7687401" y="2567227"/>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p:sp>
            <p:nvSpPr>
              <p:cNvPr id="20" name="Google Shape;194;p22">
                <a:extLst>
                  <a:ext uri="{FF2B5EF4-FFF2-40B4-BE49-F238E27FC236}">
                    <a16:creationId xmlns:a16="http://schemas.microsoft.com/office/drawing/2014/main" id="{181E2069-5F2F-3F89-7BB2-89CCCC4E40DF}"/>
                  </a:ext>
                </a:extLst>
              </p:cNvPr>
              <p:cNvSpPr txBox="1">
                <a:spLocks noRot="1" noChangeAspect="1" noMove="1" noResize="1" noEditPoints="1" noAdjustHandles="1" noChangeArrowheads="1" noChangeShapeType="1" noTextEdit="1"/>
              </p:cNvSpPr>
              <p:nvPr/>
            </p:nvSpPr>
            <p:spPr>
              <a:xfrm>
                <a:off x="7687401" y="2567227"/>
                <a:ext cx="595200" cy="492600"/>
              </a:xfrm>
              <a:prstGeom prst="rect">
                <a:avLst/>
              </a:prstGeom>
              <a:blipFill>
                <a:blip r:embed="rId8"/>
                <a:stretch>
                  <a:fillRect r="-6250" b="-7692"/>
                </a:stretch>
              </a:blipFill>
              <a:ln>
                <a:noFill/>
              </a:ln>
            </p:spPr>
            <p:txBody>
              <a:bodyPr/>
              <a:lstStyle/>
              <a:p>
                <a:r>
                  <a:rPr lang="en-US">
                    <a:noFill/>
                  </a:rPr>
                  <a:t> </a:t>
                </a:r>
              </a:p>
            </p:txBody>
          </p:sp>
        </mc:Fallback>
      </mc:AlternateContent>
      <p:cxnSp>
        <p:nvCxnSpPr>
          <p:cNvPr id="21" name="Google Shape;197;p22">
            <a:extLst>
              <a:ext uri="{FF2B5EF4-FFF2-40B4-BE49-F238E27FC236}">
                <a16:creationId xmlns:a16="http://schemas.microsoft.com/office/drawing/2014/main" id="{640E635E-27A4-CC3B-374F-7A4A1F6B1C50}"/>
              </a:ext>
            </a:extLst>
          </p:cNvPr>
          <p:cNvCxnSpPr/>
          <p:nvPr/>
        </p:nvCxnSpPr>
        <p:spPr>
          <a:xfrm rot="10800000" flipH="1">
            <a:off x="3401998" y="2658472"/>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2" name="Google Shape;198;p22">
            <a:extLst>
              <a:ext uri="{FF2B5EF4-FFF2-40B4-BE49-F238E27FC236}">
                <a16:creationId xmlns:a16="http://schemas.microsoft.com/office/drawing/2014/main" id="{84B546D3-9703-DC69-238D-4BE8E7060B5D}"/>
              </a:ext>
            </a:extLst>
          </p:cNvPr>
          <p:cNvCxnSpPr/>
          <p:nvPr/>
        </p:nvCxnSpPr>
        <p:spPr>
          <a:xfrm rot="10800000" flipH="1">
            <a:off x="5501686" y="2643234"/>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3" name="Google Shape;199;p22">
            <a:extLst>
              <a:ext uri="{FF2B5EF4-FFF2-40B4-BE49-F238E27FC236}">
                <a16:creationId xmlns:a16="http://schemas.microsoft.com/office/drawing/2014/main" id="{BD2B1EAA-47C3-4C68-318F-4FF2DD90BBD4}"/>
              </a:ext>
            </a:extLst>
          </p:cNvPr>
          <p:cNvCxnSpPr/>
          <p:nvPr/>
        </p:nvCxnSpPr>
        <p:spPr>
          <a:xfrm rot="10800000" flipH="1">
            <a:off x="7343354" y="2611805"/>
            <a:ext cx="206100" cy="214800"/>
          </a:xfrm>
          <a:prstGeom prst="straightConnector1">
            <a:avLst/>
          </a:prstGeom>
          <a:noFill/>
          <a:ln w="28575" cap="flat" cmpd="sng">
            <a:solidFill>
              <a:schemeClr val="dk2"/>
            </a:solidFill>
            <a:prstDash val="solid"/>
            <a:round/>
            <a:headEnd type="none" w="med" len="med"/>
            <a:tailEnd type="none" w="med" len="med"/>
          </a:ln>
        </p:spPr>
      </p:cxnSp>
      <p:sp>
        <p:nvSpPr>
          <p:cNvPr id="28" name="Google Shape;196;p22">
            <a:extLst>
              <a:ext uri="{FF2B5EF4-FFF2-40B4-BE49-F238E27FC236}">
                <a16:creationId xmlns:a16="http://schemas.microsoft.com/office/drawing/2014/main" id="{323068FA-EEF6-D2B5-2472-F1636AD4503B}"/>
              </a:ext>
            </a:extLst>
          </p:cNvPr>
          <p:cNvSpPr txBox="1"/>
          <p:nvPr/>
        </p:nvSpPr>
        <p:spPr>
          <a:xfrm>
            <a:off x="863375" y="4233461"/>
            <a:ext cx="7394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rgbClr val="6AA84F"/>
                </a:solidFill>
                <a:latin typeface="PT Serif"/>
                <a:ea typeface="PT Serif"/>
                <a:cs typeface="PT Serif"/>
                <a:sym typeface="PT Serif"/>
              </a:rPr>
              <a:t>Distributed Key + Refresh: Tolerates </a:t>
            </a:r>
            <a:r>
              <a:rPr lang="en" sz="2000" dirty="0" err="1">
                <a:solidFill>
                  <a:srgbClr val="6AA84F"/>
                </a:solidFill>
                <a:latin typeface="PT Serif"/>
                <a:ea typeface="PT Serif"/>
                <a:cs typeface="PT Serif"/>
                <a:sym typeface="PT Serif"/>
              </a:rPr>
              <a:t>upto</a:t>
            </a:r>
            <a:r>
              <a:rPr lang="en" sz="2000" dirty="0">
                <a:solidFill>
                  <a:srgbClr val="6AA84F"/>
                </a:solidFill>
                <a:latin typeface="PT Serif"/>
                <a:ea typeface="PT Serif"/>
                <a:cs typeface="PT Serif"/>
                <a:sym typeface="PT Serif"/>
              </a:rPr>
              <a:t> t-1 hacks every week!</a:t>
            </a:r>
            <a:endParaRPr sz="2000" dirty="0">
              <a:solidFill>
                <a:srgbClr val="6AA84F"/>
              </a:solidFill>
              <a:latin typeface="PT Serif"/>
              <a:ea typeface="PT Serif"/>
              <a:cs typeface="PT Serif"/>
              <a:sym typeface="PT Serif"/>
            </a:endParaRPr>
          </a:p>
        </p:txBody>
      </p:sp>
      <mc:AlternateContent xmlns:mc="http://schemas.openxmlformats.org/markup-compatibility/2006">
        <mc:Choice xmlns:a14="http://schemas.microsoft.com/office/drawing/2010/main" Requires="a14">
          <p:sp>
            <p:nvSpPr>
              <p:cNvPr id="29" name="Google Shape;258;p27">
                <a:extLst>
                  <a:ext uri="{FF2B5EF4-FFF2-40B4-BE49-F238E27FC236}">
                    <a16:creationId xmlns:a16="http://schemas.microsoft.com/office/drawing/2014/main" id="{CDEC5814-ACFC-EAB6-73F5-8954675A80C0}"/>
                  </a:ext>
                </a:extLst>
              </p:cNvPr>
              <p:cNvSpPr txBox="1">
                <a:spLocks/>
              </p:cNvSpPr>
              <p:nvPr/>
            </p:nvSpPr>
            <p:spPr>
              <a:xfrm>
                <a:off x="6951239" y="665007"/>
                <a:ext cx="1845252" cy="8323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nSpc>
                    <a:spcPct val="114999"/>
                  </a:lnSpc>
                  <a:spcAft>
                    <a:spcPts val="1200"/>
                  </a:spcAft>
                  <a:buFont typeface="PT Serif"/>
                  <a:buNone/>
                </a:pPr>
                <a14:m>
                  <m:oMath xmlns:m="http://schemas.openxmlformats.org/officeDocument/2006/math">
                    <m:r>
                      <a:rPr lang="en-US" sz="2000" b="0" i="1" smtClean="0">
                        <a:latin typeface="Cambria Math" panose="02040503050406030204" pitchFamily="18" charset="0"/>
                      </a:rPr>
                      <m:t>𝑝𝑘</m:t>
                    </m:r>
                  </m:oMath>
                </a14:m>
                <a:r>
                  <a:rPr lang="en" sz="2000" dirty="0"/>
                  <a:t> unchanged</a:t>
                </a:r>
                <a:endParaRPr lang="en-US" dirty="0"/>
              </a:p>
            </p:txBody>
          </p:sp>
        </mc:Choice>
        <mc:Fallback>
          <p:sp>
            <p:nvSpPr>
              <p:cNvPr id="29" name="Google Shape;258;p27">
                <a:extLst>
                  <a:ext uri="{FF2B5EF4-FFF2-40B4-BE49-F238E27FC236}">
                    <a16:creationId xmlns:a16="http://schemas.microsoft.com/office/drawing/2014/main" id="{CDEC5814-ACFC-EAB6-73F5-8954675A80C0}"/>
                  </a:ext>
                </a:extLst>
              </p:cNvPr>
              <p:cNvSpPr txBox="1">
                <a:spLocks noRot="1" noChangeAspect="1" noMove="1" noResize="1" noEditPoints="1" noAdjustHandles="1" noChangeArrowheads="1" noChangeShapeType="1" noTextEdit="1"/>
              </p:cNvSpPr>
              <p:nvPr/>
            </p:nvSpPr>
            <p:spPr>
              <a:xfrm>
                <a:off x="6951239" y="665007"/>
                <a:ext cx="1845252" cy="832370"/>
              </a:xfrm>
              <a:prstGeom prst="rect">
                <a:avLst/>
              </a:prstGeom>
              <a:blipFill>
                <a:blip r:embed="rId9"/>
                <a:stretch>
                  <a:fillRect l="-137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Google Shape;258;p27">
                <a:extLst>
                  <a:ext uri="{FF2B5EF4-FFF2-40B4-BE49-F238E27FC236}">
                    <a16:creationId xmlns:a16="http://schemas.microsoft.com/office/drawing/2014/main" id="{18880C61-09BB-5BAB-3477-145EF66F169A}"/>
                  </a:ext>
                </a:extLst>
              </p:cNvPr>
              <p:cNvSpPr txBox="1">
                <a:spLocks noGrp="1"/>
              </p:cNvSpPr>
              <p:nvPr>
                <p:ph type="body" idx="1"/>
              </p:nvPr>
            </p:nvSpPr>
            <p:spPr>
              <a:xfrm>
                <a:off x="163025" y="670800"/>
                <a:ext cx="1926895" cy="83237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 sz="2000" dirty="0"/>
                  <a:t>Public Key </a:t>
                </a:r>
                <a14:m>
                  <m:oMath xmlns:m="http://schemas.openxmlformats.org/officeDocument/2006/math">
                    <m:r>
                      <a:rPr lang="en-US" sz="2000" i="1">
                        <a:solidFill>
                          <a:schemeClr val="bg2"/>
                        </a:solidFill>
                        <a:latin typeface="Cambria Math" panose="02040503050406030204" pitchFamily="18" charset="0"/>
                      </a:rPr>
                      <m:t>𝑝</m:t>
                    </m:r>
                    <m:r>
                      <a:rPr lang="en-US" sz="2000" b="0" i="1" smtClean="0">
                        <a:solidFill>
                          <a:schemeClr val="bg2"/>
                        </a:solidFill>
                        <a:latin typeface="Cambria Math" panose="02040503050406030204" pitchFamily="18" charset="0"/>
                      </a:rPr>
                      <m:t>𝑘</m:t>
                    </m:r>
                  </m:oMath>
                </a14:m>
                <a:endParaRPr lang="en-US" sz="2000" dirty="0"/>
              </a:p>
            </p:txBody>
          </p:sp>
        </mc:Choice>
        <mc:Fallback>
          <p:sp>
            <p:nvSpPr>
              <p:cNvPr id="43" name="Google Shape;258;p27">
                <a:extLst>
                  <a:ext uri="{FF2B5EF4-FFF2-40B4-BE49-F238E27FC236}">
                    <a16:creationId xmlns:a16="http://schemas.microsoft.com/office/drawing/2014/main" id="{18880C61-09BB-5BAB-3477-145EF66F169A}"/>
                  </a:ext>
                </a:extLst>
              </p:cNvPr>
              <p:cNvSpPr txBox="1">
                <a:spLocks noGrp="1" noRot="1" noChangeAspect="1" noMove="1" noResize="1" noEditPoints="1" noAdjustHandles="1" noChangeArrowheads="1" noChangeShapeType="1" noTextEdit="1"/>
              </p:cNvSpPr>
              <p:nvPr>
                <p:ph type="body" idx="1"/>
              </p:nvPr>
            </p:nvSpPr>
            <p:spPr>
              <a:xfrm>
                <a:off x="163025" y="670800"/>
                <a:ext cx="1926895" cy="832370"/>
              </a:xfrm>
              <a:prstGeom prst="rect">
                <a:avLst/>
              </a:prstGeom>
              <a:blipFill>
                <a:blip r:embed="rId10"/>
                <a:stretch>
                  <a:fillRect l="-32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1F8C2752-EF32-CC4D-DB33-930021D68B94}"/>
                  </a:ext>
                </a:extLst>
              </p:cNvPr>
              <p:cNvSpPr txBox="1"/>
              <p:nvPr/>
            </p:nvSpPr>
            <p:spPr>
              <a:xfrm>
                <a:off x="50218" y="2576251"/>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p:sp>
            <p:nvSpPr>
              <p:cNvPr id="44" name="TextBox 43">
                <a:extLst>
                  <a:ext uri="{FF2B5EF4-FFF2-40B4-BE49-F238E27FC236}">
                    <a16:creationId xmlns:a16="http://schemas.microsoft.com/office/drawing/2014/main" id="{1F8C2752-EF32-CC4D-DB33-930021D68B94}"/>
                  </a:ext>
                </a:extLst>
              </p:cNvPr>
              <p:cNvSpPr txBox="1">
                <a:spLocks noRot="1" noChangeAspect="1" noMove="1" noResize="1" noEditPoints="1" noAdjustHandles="1" noChangeArrowheads="1" noChangeShapeType="1" noTextEdit="1"/>
              </p:cNvSpPr>
              <p:nvPr/>
            </p:nvSpPr>
            <p:spPr>
              <a:xfrm>
                <a:off x="50218" y="2576251"/>
                <a:ext cx="2297286" cy="400110"/>
              </a:xfrm>
              <a:prstGeom prst="rect">
                <a:avLst/>
              </a:prstGeom>
              <a:blipFill>
                <a:blip r:embed="rId11"/>
                <a:stretch>
                  <a:fillRect l="-2198" t="-9375" r="-1648"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Google Shape;166;p21">
                <a:extLst>
                  <a:ext uri="{FF2B5EF4-FFF2-40B4-BE49-F238E27FC236}">
                    <a16:creationId xmlns:a16="http://schemas.microsoft.com/office/drawing/2014/main" id="{B32B09A5-60D6-1197-7F97-A1F6C39E8F20}"/>
                  </a:ext>
                </a:extLst>
              </p:cNvPr>
              <p:cNvSpPr txBox="1"/>
              <p:nvPr/>
            </p:nvSpPr>
            <p:spPr>
              <a:xfrm>
                <a:off x="2512802" y="3066629"/>
                <a:ext cx="2049260" cy="492412"/>
              </a:xfrm>
              <a:prstGeom prst="rect">
                <a:avLst/>
              </a:prstGeom>
              <a:noFill/>
              <a:ln>
                <a:noFill/>
              </a:ln>
            </p:spPr>
            <p:txBody>
              <a:bodyPr spcFirstLastPara="1" wrap="square" lIns="91425" tIns="91425" rIns="91425" bIns="91425" anchor="t" anchorCtr="0">
                <a:spAutoFit/>
              </a:bodyPr>
              <a:lstStyle/>
              <a:p>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lang="ar-AE" sz="2000" baseline="-25000" dirty="0"/>
              </a:p>
            </p:txBody>
          </p:sp>
        </mc:Choice>
        <mc:Fallback>
          <p:sp>
            <p:nvSpPr>
              <p:cNvPr id="45" name="Google Shape;166;p21">
                <a:extLst>
                  <a:ext uri="{FF2B5EF4-FFF2-40B4-BE49-F238E27FC236}">
                    <a16:creationId xmlns:a16="http://schemas.microsoft.com/office/drawing/2014/main" id="{B32B09A5-60D6-1197-7F97-A1F6C39E8F20}"/>
                  </a:ext>
                </a:extLst>
              </p:cNvPr>
              <p:cNvSpPr txBox="1">
                <a:spLocks noRot="1" noChangeAspect="1" noMove="1" noResize="1" noEditPoints="1" noAdjustHandles="1" noChangeArrowheads="1" noChangeShapeType="1" noTextEdit="1"/>
              </p:cNvSpPr>
              <p:nvPr/>
            </p:nvSpPr>
            <p:spPr>
              <a:xfrm>
                <a:off x="2512802" y="3066629"/>
                <a:ext cx="2049260" cy="492412"/>
              </a:xfrm>
              <a:prstGeom prst="rect">
                <a:avLst/>
              </a:prstGeom>
              <a:blipFill>
                <a:blip r:embed="rId12"/>
                <a:stretch>
                  <a:fillRect l="-3067" r="-613" b="-12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Google Shape;168;p21">
                <a:extLst>
                  <a:ext uri="{FF2B5EF4-FFF2-40B4-BE49-F238E27FC236}">
                    <a16:creationId xmlns:a16="http://schemas.microsoft.com/office/drawing/2014/main" id="{67B07CDA-A963-7BDF-51ED-3B3862D59FA6}"/>
                  </a:ext>
                </a:extLst>
              </p:cNvPr>
              <p:cNvSpPr txBox="1"/>
              <p:nvPr/>
            </p:nvSpPr>
            <p:spPr>
              <a:xfrm>
                <a:off x="4813683" y="3066629"/>
                <a:ext cx="2049260"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oMath>
                </a14:m>
                <a:endParaRPr lang="ar-AE" sz="2000" baseline="-25000" dirty="0"/>
              </a:p>
            </p:txBody>
          </p:sp>
        </mc:Choice>
        <mc:Fallback>
          <p:sp>
            <p:nvSpPr>
              <p:cNvPr id="46" name="Google Shape;168;p21">
                <a:extLst>
                  <a:ext uri="{FF2B5EF4-FFF2-40B4-BE49-F238E27FC236}">
                    <a16:creationId xmlns:a16="http://schemas.microsoft.com/office/drawing/2014/main" id="{67B07CDA-A963-7BDF-51ED-3B3862D59FA6}"/>
                  </a:ext>
                </a:extLst>
              </p:cNvPr>
              <p:cNvSpPr txBox="1">
                <a:spLocks noRot="1" noChangeAspect="1" noMove="1" noResize="1" noEditPoints="1" noAdjustHandles="1" noChangeArrowheads="1" noChangeShapeType="1" noTextEdit="1"/>
              </p:cNvSpPr>
              <p:nvPr/>
            </p:nvSpPr>
            <p:spPr>
              <a:xfrm>
                <a:off x="4813683" y="3066629"/>
                <a:ext cx="2049260" cy="492412"/>
              </a:xfrm>
              <a:prstGeom prst="rect">
                <a:avLst/>
              </a:prstGeom>
              <a:blipFill>
                <a:blip r:embed="rId13"/>
                <a:stretch>
                  <a:fillRect l="-3704" r="-617" b="-12500"/>
                </a:stretch>
              </a:blipFill>
              <a:ln>
                <a:noFill/>
              </a:ln>
            </p:spPr>
            <p:txBody>
              <a:bodyPr/>
              <a:lstStyle/>
              <a:p>
                <a:r>
                  <a:rPr lang="en-US">
                    <a:noFill/>
                  </a:rPr>
                  <a:t> </a:t>
                </a:r>
              </a:p>
            </p:txBody>
          </p:sp>
        </mc:Fallback>
      </mc:AlternateContent>
      <p:pic>
        <p:nvPicPr>
          <p:cNvPr id="47" name="Google Shape;74;p15">
            <a:extLst>
              <a:ext uri="{FF2B5EF4-FFF2-40B4-BE49-F238E27FC236}">
                <a16:creationId xmlns:a16="http://schemas.microsoft.com/office/drawing/2014/main" id="{B8DCFE88-9A70-7A63-7B91-BE77D60325CB}"/>
              </a:ext>
            </a:extLst>
          </p:cNvPr>
          <p:cNvPicPr preferRelativeResize="0"/>
          <p:nvPr/>
        </p:nvPicPr>
        <p:blipFill>
          <a:blip r:embed="rId14">
            <a:alphaModFix/>
          </a:blip>
          <a:stretch>
            <a:fillRect/>
          </a:stretch>
        </p:blipFill>
        <p:spPr>
          <a:xfrm>
            <a:off x="3156971" y="1526917"/>
            <a:ext cx="834050" cy="1152898"/>
          </a:xfrm>
          <a:prstGeom prst="rect">
            <a:avLst/>
          </a:prstGeom>
          <a:noFill/>
          <a:ln>
            <a:noFill/>
          </a:ln>
        </p:spPr>
      </p:pic>
      <p:pic>
        <p:nvPicPr>
          <p:cNvPr id="49" name="Google Shape;77;p15">
            <a:extLst>
              <a:ext uri="{FF2B5EF4-FFF2-40B4-BE49-F238E27FC236}">
                <a16:creationId xmlns:a16="http://schemas.microsoft.com/office/drawing/2014/main" id="{0EBAE0FA-FCD6-B1B8-2129-26B254BD2A44}"/>
              </a:ext>
            </a:extLst>
          </p:cNvPr>
          <p:cNvPicPr preferRelativeResize="0"/>
          <p:nvPr/>
        </p:nvPicPr>
        <p:blipFill>
          <a:blip r:embed="rId15">
            <a:alphaModFix/>
          </a:blip>
          <a:stretch>
            <a:fillRect/>
          </a:stretch>
        </p:blipFill>
        <p:spPr>
          <a:xfrm>
            <a:off x="5114983" y="1584098"/>
            <a:ext cx="834050" cy="1095717"/>
          </a:xfrm>
          <a:prstGeom prst="rect">
            <a:avLst/>
          </a:prstGeom>
          <a:noFill/>
          <a:ln>
            <a:noFill/>
          </a:ln>
        </p:spPr>
      </p:pic>
      <p:pic>
        <p:nvPicPr>
          <p:cNvPr id="50" name="Google Shape;79;p15">
            <a:extLst>
              <a:ext uri="{FF2B5EF4-FFF2-40B4-BE49-F238E27FC236}">
                <a16:creationId xmlns:a16="http://schemas.microsoft.com/office/drawing/2014/main" id="{3CD0EEAD-3714-E966-BE85-FEC88C2F98F9}"/>
              </a:ext>
            </a:extLst>
          </p:cNvPr>
          <p:cNvPicPr preferRelativeResize="0"/>
          <p:nvPr/>
        </p:nvPicPr>
        <p:blipFill>
          <a:blip r:embed="rId16">
            <a:alphaModFix/>
          </a:blip>
          <a:stretch>
            <a:fillRect/>
          </a:stretch>
        </p:blipFill>
        <p:spPr>
          <a:xfrm>
            <a:off x="7062316" y="1516952"/>
            <a:ext cx="909710" cy="1152900"/>
          </a:xfrm>
          <a:prstGeom prst="rect">
            <a:avLst/>
          </a:prstGeom>
          <a:noFill/>
          <a:ln>
            <a:noFill/>
          </a:ln>
        </p:spPr>
      </p:pic>
      <p:pic>
        <p:nvPicPr>
          <p:cNvPr id="53" name="Google Shape;165;p21">
            <a:extLst>
              <a:ext uri="{FF2B5EF4-FFF2-40B4-BE49-F238E27FC236}">
                <a16:creationId xmlns:a16="http://schemas.microsoft.com/office/drawing/2014/main" id="{73AC5341-B5C9-5BFE-F622-91E39E95F51B}"/>
              </a:ext>
            </a:extLst>
          </p:cNvPr>
          <p:cNvPicPr preferRelativeResize="0"/>
          <p:nvPr/>
        </p:nvPicPr>
        <p:blipFill>
          <a:blip r:embed="rId17">
            <a:alphaModFix/>
          </a:blip>
          <a:stretch>
            <a:fillRect/>
          </a:stretch>
        </p:blipFill>
        <p:spPr>
          <a:xfrm>
            <a:off x="2774011" y="1513279"/>
            <a:ext cx="690275" cy="674124"/>
          </a:xfrm>
          <a:prstGeom prst="rect">
            <a:avLst/>
          </a:prstGeom>
          <a:noFill/>
          <a:ln>
            <a:noFill/>
          </a:ln>
        </p:spPr>
      </p:pic>
      <p:pic>
        <p:nvPicPr>
          <p:cNvPr id="54" name="Google Shape;167;p21">
            <a:extLst>
              <a:ext uri="{FF2B5EF4-FFF2-40B4-BE49-F238E27FC236}">
                <a16:creationId xmlns:a16="http://schemas.microsoft.com/office/drawing/2014/main" id="{D6A10BEC-78F3-7314-D1B0-785FF7E5B89E}"/>
              </a:ext>
            </a:extLst>
          </p:cNvPr>
          <p:cNvPicPr preferRelativeResize="0"/>
          <p:nvPr/>
        </p:nvPicPr>
        <p:blipFill>
          <a:blip r:embed="rId17">
            <a:alphaModFix/>
          </a:blip>
          <a:stretch>
            <a:fillRect/>
          </a:stretch>
        </p:blipFill>
        <p:spPr>
          <a:xfrm>
            <a:off x="4717512" y="1513279"/>
            <a:ext cx="690275" cy="674124"/>
          </a:xfrm>
          <a:prstGeom prst="rect">
            <a:avLst/>
          </a:prstGeom>
          <a:noFill/>
          <a:ln>
            <a:noFill/>
          </a:ln>
        </p:spPr>
      </p:pic>
    </p:spTree>
    <p:extLst>
      <p:ext uri="{BB962C8B-B14F-4D97-AF65-F5344CB8AC3E}">
        <p14:creationId xmlns:p14="http://schemas.microsoft.com/office/powerpoint/2010/main" val="2818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anim calcmode="lin" valueType="num">
                                      <p:cBhvr>
                                        <p:cTn id="47" dur="1000" fill="hold"/>
                                        <p:tgtEl>
                                          <p:spTgt spid="28"/>
                                        </p:tgtEl>
                                        <p:attrNameLst>
                                          <p:attrName>ppt_x</p:attrName>
                                        </p:attrNameLst>
                                      </p:cBhvr>
                                      <p:tavLst>
                                        <p:tav tm="0">
                                          <p:val>
                                            <p:strVal val="#ppt_x"/>
                                          </p:val>
                                        </p:tav>
                                        <p:tav tm="100000">
                                          <p:val>
                                            <p:strVal val="#ppt_x"/>
                                          </p:val>
                                        </p:tav>
                                      </p:tavLst>
                                    </p:anim>
                                    <p:anim calcmode="lin" valueType="num">
                                      <p:cBhvr>
                                        <p:cTn id="4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8" grpId="0"/>
      <p:bldP spid="29" grpId="0"/>
      <p:bldP spid="44" grpId="0"/>
      <p:bldP spid="45"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Existing Threshold Schemes</a:t>
            </a:r>
            <a:endParaRPr/>
          </a:p>
        </p:txBody>
      </p:sp>
      <p:sp>
        <p:nvSpPr>
          <p:cNvPr id="207" name="Google Shape;207;p23"/>
          <p:cNvSpPr txBox="1">
            <a:spLocks noGrp="1"/>
          </p:cNvSpPr>
          <p:nvPr>
            <p:ph type="body" idx="1"/>
          </p:nvPr>
        </p:nvSpPr>
        <p:spPr>
          <a:xfrm>
            <a:off x="163025" y="670800"/>
            <a:ext cx="8795100" cy="22398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SzPts val="2000"/>
              <a:buFont typeface="Wingdings" pitchFamily="2" charset="2"/>
              <a:buChar char="Ø"/>
            </a:pPr>
            <a:r>
              <a:rPr lang="en" sz="2000" dirty="0"/>
              <a:t>Private Threshold Signatures with Proactive Refresh [HJJKY’97, JO’08…]</a:t>
            </a:r>
            <a:endParaRPr sz="2000" dirty="0"/>
          </a:p>
          <a:p>
            <a:pPr marL="457200" lvl="0" indent="-355600" algn="l" rtl="0">
              <a:lnSpc>
                <a:spcPct val="150000"/>
              </a:lnSpc>
              <a:spcBef>
                <a:spcPts val="0"/>
              </a:spcBef>
              <a:spcAft>
                <a:spcPts val="0"/>
              </a:spcAft>
              <a:buSzPts val="2000"/>
              <a:buFont typeface="Wingdings" pitchFamily="2" charset="2"/>
              <a:buChar char="Ø"/>
            </a:pPr>
            <a:r>
              <a:rPr lang="en" sz="2000" dirty="0"/>
              <a:t>Accountable Threshold Signatures [MOR’01, BN’06, BDN’18…]</a:t>
            </a:r>
            <a:endParaRPr sz="2000" dirty="0"/>
          </a:p>
          <a:p>
            <a:pPr marL="0" lvl="0" indent="0" algn="l" rtl="0">
              <a:lnSpc>
                <a:spcPct val="150000"/>
              </a:lnSpc>
              <a:spcBef>
                <a:spcPts val="1200"/>
              </a:spcBef>
              <a:spcAft>
                <a:spcPts val="1200"/>
              </a:spcAft>
              <a:buNone/>
            </a:pPr>
            <a:r>
              <a:rPr lang="en" sz="2000" dirty="0"/>
              <a:t>But, no Accountable Threshold Signatures with Proactive refresh.</a:t>
            </a:r>
            <a:endParaRPr sz="2000" dirty="0"/>
          </a:p>
        </p:txBody>
      </p:sp>
      <p:sp>
        <p:nvSpPr>
          <p:cNvPr id="2" name="Cloud 1">
            <a:extLst>
              <a:ext uri="{FF2B5EF4-FFF2-40B4-BE49-F238E27FC236}">
                <a16:creationId xmlns:a16="http://schemas.microsoft.com/office/drawing/2014/main" id="{FFDC5EE5-AE97-06BA-8094-348331FD0654}"/>
              </a:ext>
            </a:extLst>
          </p:cNvPr>
          <p:cNvSpPr/>
          <p:nvPr/>
        </p:nvSpPr>
        <p:spPr>
          <a:xfrm>
            <a:off x="163286" y="2388053"/>
            <a:ext cx="4500561" cy="1428750"/>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PT Serif"/>
                <a:cs typeface="Arial"/>
              </a:rPr>
              <a:t>...Is this even possible?</a:t>
            </a:r>
          </a:p>
        </p:txBody>
      </p:sp>
      <p:sp>
        <p:nvSpPr>
          <p:cNvPr id="3" name="Cloud 2">
            <a:extLst>
              <a:ext uri="{FF2B5EF4-FFF2-40B4-BE49-F238E27FC236}">
                <a16:creationId xmlns:a16="http://schemas.microsoft.com/office/drawing/2014/main" id="{E39F3C68-8E47-29B3-6101-8340AFB01740}"/>
              </a:ext>
            </a:extLst>
          </p:cNvPr>
          <p:cNvSpPr/>
          <p:nvPr/>
        </p:nvSpPr>
        <p:spPr>
          <a:xfrm>
            <a:off x="3551466" y="3612696"/>
            <a:ext cx="5194525" cy="1428750"/>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latin typeface="PT Serif"/>
                <a:cs typeface="Arial"/>
              </a:rPr>
              <a:t>Secret keys are used to hold users accountable. If we refresh them, how would we trace the signers?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7">
                                            <p:txEl>
                                              <p:pRg st="0" end="0"/>
                                            </p:txEl>
                                          </p:spTgt>
                                        </p:tgtEl>
                                        <p:attrNameLst>
                                          <p:attrName>style.visibility</p:attrName>
                                        </p:attrNameLst>
                                      </p:cBhvr>
                                      <p:to>
                                        <p:strVal val="visible"/>
                                      </p:to>
                                    </p:set>
                                    <p:animEffect transition="in" filter="fade">
                                      <p:cBhvr>
                                        <p:cTn id="7" dur="1000"/>
                                        <p:tgtEl>
                                          <p:spTgt spid="207">
                                            <p:txEl>
                                              <p:pRg st="0" end="0"/>
                                            </p:txEl>
                                          </p:spTgt>
                                        </p:tgtEl>
                                      </p:cBhvr>
                                    </p:animEffect>
                                    <p:anim calcmode="lin" valueType="num">
                                      <p:cBhvr>
                                        <p:cTn id="8" dur="1000" fill="hold"/>
                                        <p:tgtEl>
                                          <p:spTgt spid="2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7">
                                            <p:txEl>
                                              <p:pRg st="1" end="1"/>
                                            </p:txEl>
                                          </p:spTgt>
                                        </p:tgtEl>
                                        <p:attrNameLst>
                                          <p:attrName>style.visibility</p:attrName>
                                        </p:attrNameLst>
                                      </p:cBhvr>
                                      <p:to>
                                        <p:strVal val="visible"/>
                                      </p:to>
                                    </p:set>
                                    <p:animEffect transition="in" filter="fade">
                                      <p:cBhvr>
                                        <p:cTn id="12" dur="1000"/>
                                        <p:tgtEl>
                                          <p:spTgt spid="207">
                                            <p:txEl>
                                              <p:pRg st="1" end="1"/>
                                            </p:txEl>
                                          </p:spTgt>
                                        </p:tgtEl>
                                      </p:cBhvr>
                                    </p:animEffect>
                                    <p:anim calcmode="lin" valueType="num">
                                      <p:cBhvr>
                                        <p:cTn id="13" dur="1000" fill="hold"/>
                                        <p:tgtEl>
                                          <p:spTgt spid="20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7">
                                            <p:txEl>
                                              <p:pRg st="2" end="2"/>
                                            </p:txEl>
                                          </p:spTgt>
                                        </p:tgtEl>
                                        <p:attrNameLst>
                                          <p:attrName>style.visibility</p:attrName>
                                        </p:attrNameLst>
                                      </p:cBhvr>
                                      <p:to>
                                        <p:strVal val="visible"/>
                                      </p:to>
                                    </p:set>
                                    <p:animEffect transition="in" filter="fade">
                                      <p:cBhvr>
                                        <p:cTn id="19" dur="1000"/>
                                        <p:tgtEl>
                                          <p:spTgt spid="207">
                                            <p:txEl>
                                              <p:pRg st="2" end="2"/>
                                            </p:txEl>
                                          </p:spTgt>
                                        </p:tgtEl>
                                      </p:cBhvr>
                                    </p:animEffect>
                                    <p:anim calcmode="lin" valueType="num">
                                      <p:cBhvr>
                                        <p:cTn id="20" dur="1000" fill="hold"/>
                                        <p:tgtEl>
                                          <p:spTgt spid="20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uiExpand="1" build="p"/>
      <p:bldP spid="2"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2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Trivial ATS is not refreshable</a:t>
            </a:r>
            <a:endParaRPr dirty="0"/>
          </a:p>
        </p:txBody>
      </p:sp>
      <mc:AlternateContent xmlns:mc="http://schemas.openxmlformats.org/markup-compatibility/2006">
        <mc:Choice xmlns:a14="http://schemas.microsoft.com/office/drawing/2010/main" Requires="a14">
          <p:sp>
            <p:nvSpPr>
              <p:cNvPr id="5" name="Google Shape;166;p21">
                <a:extLst>
                  <a:ext uri="{FF2B5EF4-FFF2-40B4-BE49-F238E27FC236}">
                    <a16:creationId xmlns:a16="http://schemas.microsoft.com/office/drawing/2014/main" id="{45386194-4AD9-4569-61E7-6D9E7EC372B6}"/>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p:sp>
            <p:nvSpPr>
              <p:cNvPr id="5" name="Google Shape;166;p21">
                <a:extLst>
                  <a:ext uri="{FF2B5EF4-FFF2-40B4-BE49-F238E27FC236}">
                    <a16:creationId xmlns:a16="http://schemas.microsoft.com/office/drawing/2014/main" id="{45386194-4AD9-4569-61E7-6D9E7EC372B6}"/>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3"/>
                <a:stretch>
                  <a:fillRect l="-3049" b="-12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Google Shape;230;p25">
                <a:extLst>
                  <a:ext uri="{FF2B5EF4-FFF2-40B4-BE49-F238E27FC236}">
                    <a16:creationId xmlns:a16="http://schemas.microsoft.com/office/drawing/2014/main" id="{73CE5A52-F192-F256-DC7B-FDC881E0C1E9}"/>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p:sp>
            <p:nvSpPr>
              <p:cNvPr id="4" name="Google Shape;230;p25">
                <a:extLst>
                  <a:ext uri="{FF2B5EF4-FFF2-40B4-BE49-F238E27FC236}">
                    <a16:creationId xmlns:a16="http://schemas.microsoft.com/office/drawing/2014/main" id="{73CE5A52-F192-F256-DC7B-FDC881E0C1E9}"/>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4"/>
                <a:stretch>
                  <a:fillRect l="-1736" b="-12500"/>
                </a:stretch>
              </a:blipFill>
              <a:ln>
                <a:noFill/>
              </a:ln>
            </p:spPr>
            <p:txBody>
              <a:bodyPr/>
              <a:lstStyle/>
              <a:p>
                <a:r>
                  <a:rPr lang="en-US">
                    <a:noFill/>
                  </a:rPr>
                  <a:t> </a:t>
                </a:r>
              </a:p>
            </p:txBody>
          </p:sp>
        </mc:Fallback>
      </mc:AlternateContent>
      <p:pic>
        <p:nvPicPr>
          <p:cNvPr id="6" name="Google Shape;219;p25">
            <a:extLst>
              <a:ext uri="{FF2B5EF4-FFF2-40B4-BE49-F238E27FC236}">
                <a16:creationId xmlns:a16="http://schemas.microsoft.com/office/drawing/2014/main" id="{90C68D29-72CC-D5E8-4CCD-395EF894A63D}"/>
              </a:ext>
            </a:extLst>
          </p:cNvPr>
          <p:cNvPicPr preferRelativeResize="0"/>
          <p:nvPr/>
        </p:nvPicPr>
        <p:blipFill>
          <a:blip r:embed="rId5">
            <a:alphaModFix/>
          </a:blip>
          <a:stretch>
            <a:fillRect/>
          </a:stretch>
        </p:blipFill>
        <p:spPr>
          <a:xfrm>
            <a:off x="2479775" y="1505856"/>
            <a:ext cx="834050" cy="1152898"/>
          </a:xfrm>
          <a:prstGeom prst="rect">
            <a:avLst/>
          </a:prstGeom>
          <a:noFill/>
          <a:ln>
            <a:noFill/>
          </a:ln>
        </p:spPr>
      </p:pic>
      <p:pic>
        <p:nvPicPr>
          <p:cNvPr id="7" name="Google Shape;223;p25">
            <a:extLst>
              <a:ext uri="{FF2B5EF4-FFF2-40B4-BE49-F238E27FC236}">
                <a16:creationId xmlns:a16="http://schemas.microsoft.com/office/drawing/2014/main" id="{D4EF397F-EB2B-66E6-624A-1D2A3AABEB6B}"/>
              </a:ext>
            </a:extLst>
          </p:cNvPr>
          <p:cNvPicPr preferRelativeResize="0"/>
          <p:nvPr/>
        </p:nvPicPr>
        <p:blipFill>
          <a:blip r:embed="rId6">
            <a:alphaModFix/>
          </a:blip>
          <a:stretch>
            <a:fillRect/>
          </a:stretch>
        </p:blipFill>
        <p:spPr>
          <a:xfrm>
            <a:off x="4791322" y="1531518"/>
            <a:ext cx="834050" cy="1095717"/>
          </a:xfrm>
          <a:prstGeom prst="rect">
            <a:avLst/>
          </a:prstGeom>
          <a:noFill/>
          <a:ln>
            <a:noFill/>
          </a:ln>
        </p:spPr>
      </p:pic>
      <p:pic>
        <p:nvPicPr>
          <p:cNvPr id="8" name="Google Shape;225;p25">
            <a:extLst>
              <a:ext uri="{FF2B5EF4-FFF2-40B4-BE49-F238E27FC236}">
                <a16:creationId xmlns:a16="http://schemas.microsoft.com/office/drawing/2014/main" id="{9CE9C6CF-9AA6-E93E-867C-FD8B101CB100}"/>
              </a:ext>
            </a:extLst>
          </p:cNvPr>
          <p:cNvPicPr preferRelativeResize="0"/>
          <p:nvPr/>
        </p:nvPicPr>
        <p:blipFill>
          <a:blip r:embed="rId7">
            <a:alphaModFix/>
          </a:blip>
          <a:stretch>
            <a:fillRect/>
          </a:stretch>
        </p:blipFill>
        <p:spPr>
          <a:xfrm>
            <a:off x="7256108" y="1505856"/>
            <a:ext cx="909710" cy="1152900"/>
          </a:xfrm>
          <a:prstGeom prst="rect">
            <a:avLst/>
          </a:prstGeom>
          <a:noFill/>
          <a:ln>
            <a:noFill/>
          </a:ln>
        </p:spPr>
      </p:pic>
      <mc:AlternateContent xmlns:mc="http://schemas.openxmlformats.org/markup-compatibility/2006">
        <mc:Choice xmlns:a14="http://schemas.microsoft.com/office/drawing/2010/main" Requires="a14">
          <p:sp>
            <p:nvSpPr>
              <p:cNvPr id="9" name="Google Shape;227;p25">
                <a:extLst>
                  <a:ext uri="{FF2B5EF4-FFF2-40B4-BE49-F238E27FC236}">
                    <a16:creationId xmlns:a16="http://schemas.microsoft.com/office/drawing/2014/main" id="{357E06A3-3FBC-43CE-12A6-55D2C0E0D827}"/>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p:sp>
            <p:nvSpPr>
              <p:cNvPr id="9" name="Google Shape;227;p25">
                <a:extLst>
                  <a:ext uri="{FF2B5EF4-FFF2-40B4-BE49-F238E27FC236}">
                    <a16:creationId xmlns:a16="http://schemas.microsoft.com/office/drawing/2014/main" id="{357E06A3-3FBC-43CE-12A6-55D2C0E0D827}"/>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227;p25">
                <a:extLst>
                  <a:ext uri="{FF2B5EF4-FFF2-40B4-BE49-F238E27FC236}">
                    <a16:creationId xmlns:a16="http://schemas.microsoft.com/office/drawing/2014/main" id="{6C0E76F6-8177-2788-E00F-CCDDFBA4A5D9}"/>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p:sp>
            <p:nvSpPr>
              <p:cNvPr id="10" name="Google Shape;227;p25">
                <a:extLst>
                  <a:ext uri="{FF2B5EF4-FFF2-40B4-BE49-F238E27FC236}">
                    <a16:creationId xmlns:a16="http://schemas.microsoft.com/office/drawing/2014/main" id="{6C0E76F6-8177-2788-E00F-CCDDFBA4A5D9}"/>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9"/>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Google Shape;227;p25">
                <a:extLst>
                  <a:ext uri="{FF2B5EF4-FFF2-40B4-BE49-F238E27FC236}">
                    <a16:creationId xmlns:a16="http://schemas.microsoft.com/office/drawing/2014/main" id="{AE573A9E-DF20-B202-7557-9D6E477466B4}"/>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p:sp>
            <p:nvSpPr>
              <p:cNvPr id="11" name="Google Shape;227;p25">
                <a:extLst>
                  <a:ext uri="{FF2B5EF4-FFF2-40B4-BE49-F238E27FC236}">
                    <a16:creationId xmlns:a16="http://schemas.microsoft.com/office/drawing/2014/main" id="{AE573A9E-DF20-B202-7557-9D6E477466B4}"/>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0"/>
                <a:stretch>
                  <a:fillRect b="-5000"/>
                </a:stretch>
              </a:blipFill>
              <a:ln>
                <a:noFill/>
              </a:ln>
            </p:spPr>
            <p:txBody>
              <a:bodyPr/>
              <a:lstStyle/>
              <a:p>
                <a:r>
                  <a:rPr lang="en-US">
                    <a:noFill/>
                  </a:rPr>
                  <a:t> </a:t>
                </a:r>
              </a:p>
            </p:txBody>
          </p:sp>
        </mc:Fallback>
      </mc:AlternateContent>
      <p:pic>
        <p:nvPicPr>
          <p:cNvPr id="3" name="Google Shape;165;p21" descr="A picture containing clipart&#10;&#10;Description automatically generated">
            <a:extLst>
              <a:ext uri="{FF2B5EF4-FFF2-40B4-BE49-F238E27FC236}">
                <a16:creationId xmlns:a16="http://schemas.microsoft.com/office/drawing/2014/main" id="{936FD6D0-C2E8-29EC-6DD3-76B6E3318579}"/>
              </a:ext>
            </a:extLst>
          </p:cNvPr>
          <p:cNvPicPr preferRelativeResize="0"/>
          <p:nvPr/>
        </p:nvPicPr>
        <p:blipFill>
          <a:blip r:embed="rId11">
            <a:alphaModFix/>
          </a:blip>
          <a:stretch>
            <a:fillRect/>
          </a:stretch>
        </p:blipFill>
        <p:spPr>
          <a:xfrm>
            <a:off x="2129905" y="1505856"/>
            <a:ext cx="690275" cy="6741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3">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4">
            <a:alphaModFix/>
          </a:blip>
          <a:stretch>
            <a:fillRect/>
          </a:stretch>
        </p:blipFill>
        <p:spPr>
          <a:xfrm>
            <a:off x="4791322" y="1531518"/>
            <a:ext cx="834050" cy="1095717"/>
          </a:xfrm>
          <a:prstGeom prst="rect">
            <a:avLst/>
          </a:prstGeom>
          <a:noFill/>
          <a:ln>
            <a:noFill/>
          </a:ln>
        </p:spPr>
      </p:pic>
      <p:pic>
        <p:nvPicPr>
          <p:cNvPr id="31" name="Google Shape;225;p25">
            <a:extLst>
              <a:ext uri="{FF2B5EF4-FFF2-40B4-BE49-F238E27FC236}">
                <a16:creationId xmlns:a16="http://schemas.microsoft.com/office/drawing/2014/main" id="{AB2DA0A5-4609-8BAD-BFDC-87C4D8BFA371}"/>
              </a:ext>
            </a:extLst>
          </p:cNvPr>
          <p:cNvPicPr preferRelativeResize="0"/>
          <p:nvPr/>
        </p:nvPicPr>
        <p:blipFill>
          <a:blip r:embed="rId5">
            <a:alphaModFix/>
          </a:blip>
          <a:stretch>
            <a:fillRect/>
          </a:stretch>
        </p:blipFill>
        <p:spPr>
          <a:xfrm>
            <a:off x="7256108" y="1505856"/>
            <a:ext cx="909710" cy="1152900"/>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mc:Choice xmlns:a14="http://schemas.microsoft.com/office/drawing/2010/main"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6"/>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0648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7"/>
                <a:stretch>
                  <a:fillRect l="-3049" b="-12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8"/>
                <a:stretch>
                  <a:fillRect l="-1736" b="-12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9"/>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1"/>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2">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2">
            <a:alphaModFix/>
          </a:blip>
          <a:stretch>
            <a:fillRect/>
          </a:stretch>
        </p:blipFill>
        <p:spPr>
          <a:xfrm>
            <a:off x="4381195" y="1505856"/>
            <a:ext cx="690275" cy="674124"/>
          </a:xfrm>
          <a:prstGeom prst="rect">
            <a:avLst/>
          </a:prstGeom>
          <a:noFill/>
          <a:ln>
            <a:noFill/>
          </a:ln>
        </p:spPr>
      </p:pic>
      <mc:AlternateContent xmlns:mc="http://schemas.openxmlformats.org/markup-compatibility/2006">
        <mc:Choice xmlns:a14="http://schemas.microsoft.com/office/drawing/2010/main"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3"/>
                <a:stretch>
                  <a:fillRect r="-3922" b="-769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4"/>
                <a:stretch>
                  <a:fillRect r="-3922"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5"/>
                <a:stretch>
                  <a:fillRect r="-8333" b="-7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139C080-412F-9016-3CAB-DB0ED543607E}"/>
                  </a:ext>
                </a:extLst>
              </p:cNvPr>
              <p:cNvSpPr txBox="1"/>
              <p:nvPr/>
            </p:nvSpPr>
            <p:spPr>
              <a:xfrm>
                <a:off x="1046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10462" y="2616004"/>
                <a:ext cx="2297286" cy="400110"/>
              </a:xfrm>
              <a:prstGeom prst="rect">
                <a:avLst/>
              </a:prstGeom>
              <a:blipFill>
                <a:blip r:embed="rId16"/>
                <a:stretch>
                  <a:fillRect l="-2747" t="-6061" r="-1099" b="-24242"/>
                </a:stretch>
              </a:blipFill>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mc:AlternateContent xmlns:mc="http://schemas.openxmlformats.org/markup-compatibility/2006">
        <mc:Choice xmlns:a14="http://schemas.microsoft.com/office/drawing/2010/main" Requires="a14">
          <p:sp>
            <p:nvSpPr>
              <p:cNvPr id="46" name="Google Shape;304;p30">
                <a:extLst>
                  <a:ext uri="{FF2B5EF4-FFF2-40B4-BE49-F238E27FC236}">
                    <a16:creationId xmlns:a16="http://schemas.microsoft.com/office/drawing/2014/main" id="{9C630374-569D-F02E-7269-3440F2847AF7}"/>
                  </a:ext>
                </a:extLst>
              </p:cNvPr>
              <p:cNvSpPr txBox="1">
                <a:spLocks/>
              </p:cNvSpPr>
              <p:nvPr/>
            </p:nvSpPr>
            <p:spPr>
              <a:xfrm>
                <a:off x="393772" y="3850700"/>
                <a:ext cx="8795100" cy="1039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gn="ctr">
                  <a:lnSpc>
                    <a:spcPct val="110000"/>
                  </a:lnSpc>
                  <a:spcBef>
                    <a:spcPts val="600"/>
                  </a:spcBef>
                  <a:spcAft>
                    <a:spcPts val="300"/>
                  </a:spcAft>
                  <a:buFont typeface="PT Serif"/>
                  <a:buNone/>
                </a:pPr>
                <a:r>
                  <a:rPr lang="en" sz="1900" dirty="0">
                    <a:solidFill>
                      <a:schemeClr val="tx1"/>
                    </a:solidFill>
                  </a:rPr>
                  <a:t>But,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i="1" smtClean="0">
                            <a:solidFill>
                              <a:schemeClr val="tx1"/>
                            </a:solidFill>
                            <a:latin typeface="Cambria Math" panose="02040503050406030204" pitchFamily="18" charset="0"/>
                          </a:rPr>
                          <m:t>1</m:t>
                        </m:r>
                      </m:sub>
                      <m:sup/>
                    </m:sSubSup>
                  </m:oMath>
                </a14:m>
                <a:r>
                  <a:rPr lang="en" sz="1900" dirty="0">
                    <a:solidFill>
                      <a:schemeClr val="tx1"/>
                    </a:solidFill>
                  </a:rPr>
                  <a:t> is still a valid secret key </a:t>
                </a:r>
                <a:r>
                  <a:rPr lang="en" sz="1900" dirty="0" err="1">
                    <a:solidFill>
                      <a:schemeClr val="tx1"/>
                    </a:solidFill>
                  </a:rPr>
                  <a:t>w.r.t</a:t>
                </a:r>
                <a:r>
                  <a:rPr lang="en" sz="1900" dirty="0">
                    <a:solidFill>
                      <a:schemeClr val="tx1"/>
                    </a:solidFill>
                  </a:rPr>
                  <a:t> </a:t>
                </a:r>
                <a14:m>
                  <m:oMath xmlns:m="http://schemas.openxmlformats.org/officeDocument/2006/math">
                    <m:r>
                      <a:rPr lang="en-US" sz="1900" smtClean="0">
                        <a:solidFill>
                          <a:schemeClr val="tx1"/>
                        </a:solidFill>
                        <a:latin typeface="Cambria Math" panose="02040503050406030204" pitchFamily="18" charset="0"/>
                      </a:rPr>
                      <m:t> </m:t>
                    </m:r>
                    <m:r>
                      <a:rPr lang="en-US" sz="1900" i="1">
                        <a:solidFill>
                          <a:schemeClr val="tx1"/>
                        </a:solidFill>
                        <a:latin typeface="Cambria Math" panose="02040503050406030204" pitchFamily="18" charset="0"/>
                      </a:rPr>
                      <m:t>𝑝</m:t>
                    </m:r>
                    <m:sSub>
                      <m:sSubPr>
                        <m:ctrlPr>
                          <a:rPr lang="en-US" sz="1900" i="1">
                            <a:solidFill>
                              <a:schemeClr val="tx1"/>
                            </a:solidFill>
                            <a:latin typeface="Cambria Math" panose="02040503050406030204" pitchFamily="18" charset="0"/>
                          </a:rPr>
                        </m:ctrlPr>
                      </m:sSubPr>
                      <m:e>
                        <m:r>
                          <a:rPr lang="en-US"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Sub>
                  </m:oMath>
                </a14:m>
                <a:r>
                  <a:rPr lang="en" sz="1900" baseline="-25000" dirty="0">
                    <a:solidFill>
                      <a:schemeClr val="tx1"/>
                    </a:solidFill>
                  </a:rPr>
                  <a:t> </a:t>
                </a:r>
                <a:r>
                  <a:rPr lang="en" sz="1900" dirty="0">
                    <a:solidFill>
                      <a:schemeClr val="tx1"/>
                    </a:solidFill>
                  </a:rPr>
                  <a:t> </a:t>
                </a:r>
              </a:p>
              <a:p>
                <a:pPr marL="0" indent="0" algn="ctr">
                  <a:lnSpc>
                    <a:spcPct val="110000"/>
                  </a:lnSpc>
                  <a:spcBef>
                    <a:spcPts val="600"/>
                  </a:spcBef>
                  <a:spcAft>
                    <a:spcPts val="300"/>
                  </a:spcAft>
                  <a:buFont typeface="PT Serif"/>
                  <a:buNone/>
                </a:pPr>
                <a:endParaRPr lang="en" sz="1900" baseline="-25000" dirty="0">
                  <a:solidFill>
                    <a:schemeClr val="tx1"/>
                  </a:solidFill>
                </a:endParaRPr>
              </a:p>
            </p:txBody>
          </p:sp>
        </mc:Choice>
        <mc:Fallback>
          <p:sp>
            <p:nvSpPr>
              <p:cNvPr id="46" name="Google Shape;304;p30">
                <a:extLst>
                  <a:ext uri="{FF2B5EF4-FFF2-40B4-BE49-F238E27FC236}">
                    <a16:creationId xmlns:a16="http://schemas.microsoft.com/office/drawing/2014/main" id="{9C630374-569D-F02E-7269-3440F2847AF7}"/>
                  </a:ext>
                </a:extLst>
              </p:cNvPr>
              <p:cNvSpPr txBox="1">
                <a:spLocks noRot="1" noChangeAspect="1" noMove="1" noResize="1" noEditPoints="1" noAdjustHandles="1" noChangeArrowheads="1" noChangeShapeType="1" noTextEdit="1"/>
              </p:cNvSpPr>
              <p:nvPr/>
            </p:nvSpPr>
            <p:spPr>
              <a:xfrm>
                <a:off x="393772" y="3850700"/>
                <a:ext cx="8795100" cy="1039516"/>
              </a:xfrm>
              <a:prstGeom prst="rect">
                <a:avLst/>
              </a:prstGeom>
              <a:blipFill>
                <a:blip r:embed="rId17"/>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8" presetClass="entr" presetSubtype="12"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strips(downLeft)">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3">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4">
            <a:alphaModFix/>
          </a:blip>
          <a:stretch>
            <a:fillRect/>
          </a:stretch>
        </p:blipFill>
        <p:spPr>
          <a:xfrm>
            <a:off x="4791322" y="1531518"/>
            <a:ext cx="834050" cy="1095717"/>
          </a:xfrm>
          <a:prstGeom prst="rect">
            <a:avLst/>
          </a:prstGeom>
          <a:noFill/>
          <a:ln>
            <a:noFill/>
          </a:ln>
        </p:spPr>
      </p:pic>
      <p:pic>
        <p:nvPicPr>
          <p:cNvPr id="31" name="Google Shape;225;p25">
            <a:extLst>
              <a:ext uri="{FF2B5EF4-FFF2-40B4-BE49-F238E27FC236}">
                <a16:creationId xmlns:a16="http://schemas.microsoft.com/office/drawing/2014/main" id="{AB2DA0A5-4609-8BAD-BFDC-87C4D8BFA371}"/>
              </a:ext>
            </a:extLst>
          </p:cNvPr>
          <p:cNvPicPr preferRelativeResize="0"/>
          <p:nvPr/>
        </p:nvPicPr>
        <p:blipFill>
          <a:blip r:embed="rId5">
            <a:alphaModFix/>
          </a:blip>
          <a:stretch>
            <a:fillRect/>
          </a:stretch>
        </p:blipFill>
        <p:spPr>
          <a:xfrm>
            <a:off x="7256108" y="1505856"/>
            <a:ext cx="909710" cy="1152900"/>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mc:Choice xmlns:a14="http://schemas.microsoft.com/office/drawing/2010/main" Requires="a14">
          <p:sp>
            <p:nvSpPr>
              <p:cNvPr id="304" name="Google Shape;304;p30"/>
              <p:cNvSpPr txBox="1">
                <a:spLocks noGrp="1"/>
              </p:cNvSpPr>
              <p:nvPr>
                <p:ph type="body" idx="1"/>
              </p:nvPr>
            </p:nvSpPr>
            <p:spPr>
              <a:xfrm>
                <a:off x="393772" y="3850700"/>
                <a:ext cx="8795100" cy="1039516"/>
              </a:xfrm>
              <a:prstGeom prst="rect">
                <a:avLst/>
              </a:prstGeom>
            </p:spPr>
            <p:txBody>
              <a:bodyPr spcFirstLastPara="1" wrap="square" lIns="91425" tIns="91425" rIns="91425" bIns="91425" anchor="t" anchorCtr="0">
                <a:noAutofit/>
              </a:bodyPr>
              <a:lstStyle/>
              <a:p>
                <a:pPr marL="0" indent="0" algn="ctr">
                  <a:lnSpc>
                    <a:spcPct val="110000"/>
                  </a:lnSpc>
                  <a:spcBef>
                    <a:spcPts val="600"/>
                  </a:spcBef>
                  <a:spcAft>
                    <a:spcPts val="300"/>
                  </a:spcAft>
                  <a:buNone/>
                </a:pPr>
                <a:r>
                  <a:rPr lang="en" sz="1900" dirty="0">
                    <a:solidFill>
                      <a:schemeClr val="tx1"/>
                    </a:solidFill>
                  </a:rPr>
                  <a:t>But,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b="0" i="1" smtClean="0">
                            <a:solidFill>
                              <a:schemeClr val="tx1"/>
                            </a:solidFill>
                            <a:latin typeface="Cambria Math" panose="02040503050406030204" pitchFamily="18" charset="0"/>
                          </a:rPr>
                          <m:t>1</m:t>
                        </m:r>
                      </m:sub>
                      <m:sup/>
                    </m:sSubSup>
                  </m:oMath>
                </a14:m>
                <a:r>
                  <a:rPr lang="en" sz="1900" dirty="0">
                    <a:solidFill>
                      <a:schemeClr val="tx1"/>
                    </a:solidFill>
                  </a:rPr>
                  <a:t> is still a valid secret key </a:t>
                </a:r>
                <a:r>
                  <a:rPr lang="en" sz="1900" dirty="0" err="1">
                    <a:solidFill>
                      <a:schemeClr val="tx1"/>
                    </a:solidFill>
                  </a:rPr>
                  <a:t>w.r.t</a:t>
                </a:r>
                <a:r>
                  <a:rPr lang="en" sz="1900" dirty="0">
                    <a:solidFill>
                      <a:schemeClr val="tx1"/>
                    </a:solidFill>
                  </a:rPr>
                  <a:t> </a:t>
                </a:r>
                <a14:m>
                  <m:oMath xmlns:m="http://schemas.openxmlformats.org/officeDocument/2006/math">
                    <m:r>
                      <a:rPr lang="en-US" sz="1900" b="0" i="0" smtClean="0">
                        <a:solidFill>
                          <a:schemeClr val="tx1"/>
                        </a:solidFill>
                        <a:latin typeface="Cambria Math" panose="02040503050406030204" pitchFamily="18" charset="0"/>
                      </a:rPr>
                      <m:t> </m:t>
                    </m:r>
                    <m:r>
                      <a:rPr lang="en-US" sz="1900" i="1">
                        <a:solidFill>
                          <a:schemeClr val="tx1"/>
                        </a:solidFill>
                        <a:latin typeface="Cambria Math" panose="02040503050406030204" pitchFamily="18" charset="0"/>
                      </a:rPr>
                      <m:t>𝑝</m:t>
                    </m:r>
                    <m:sSub>
                      <m:sSubPr>
                        <m:ctrlPr>
                          <a:rPr lang="en-US" sz="1900" i="1">
                            <a:solidFill>
                              <a:schemeClr val="tx1"/>
                            </a:solidFill>
                            <a:latin typeface="Cambria Math" panose="02040503050406030204" pitchFamily="18" charset="0"/>
                          </a:rPr>
                        </m:ctrlPr>
                      </m:sSubPr>
                      <m:e>
                        <m:r>
                          <a:rPr lang="en-US"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Sub>
                  </m:oMath>
                </a14:m>
                <a:r>
                  <a:rPr lang="en" sz="1900" baseline="-25000" dirty="0">
                    <a:solidFill>
                      <a:schemeClr val="tx1"/>
                    </a:solidFill>
                  </a:rPr>
                  <a:t> </a:t>
                </a:r>
                <a:r>
                  <a:rPr lang="en" sz="1900" dirty="0">
                    <a:solidFill>
                      <a:schemeClr val="tx1"/>
                    </a:solidFill>
                  </a:rPr>
                  <a:t> </a:t>
                </a:r>
              </a:p>
              <a:p>
                <a:pPr marL="0" indent="0" algn="ctr">
                  <a:lnSpc>
                    <a:spcPct val="110000"/>
                  </a:lnSpc>
                  <a:spcBef>
                    <a:spcPts val="600"/>
                  </a:spcBef>
                  <a:spcAft>
                    <a:spcPts val="300"/>
                  </a:spcAft>
                  <a:buNone/>
                </a:pPr>
                <a:r>
                  <a:rPr lang="en" sz="1900" dirty="0">
                    <a:solidFill>
                      <a:schemeClr val="tx1"/>
                    </a:solidFill>
                  </a:rPr>
                  <a:t>⇒ Adv can use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up/>
                    </m:sSubSup>
                  </m:oMath>
                </a14:m>
                <a:r>
                  <a:rPr lang="en" sz="1900" dirty="0">
                    <a:solidFill>
                      <a:schemeClr val="tx1"/>
                    </a:solidFill>
                  </a:rPr>
                  <a: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b="0" i="1" smtClean="0">
                            <a:solidFill>
                              <a:schemeClr val="tx1"/>
                            </a:solidFill>
                            <a:latin typeface="Cambria Math" panose="02040503050406030204" pitchFamily="18" charset="0"/>
                          </a:rPr>
                          <m:t>2</m:t>
                        </m:r>
                      </m:sub>
                      <m:sup>
                        <m:r>
                          <a:rPr lang="en-US" sz="1900" b="0" i="1" smtClean="0">
                            <a:solidFill>
                              <a:schemeClr val="tx1"/>
                            </a:solidFill>
                            <a:latin typeface="Cambria Math" panose="02040503050406030204" pitchFamily="18" charset="0"/>
                          </a:rPr>
                          <m:t>′</m:t>
                        </m:r>
                      </m:sup>
                    </m:sSubSup>
                  </m:oMath>
                </a14:m>
                <a:r>
                  <a:rPr lang="en" sz="1900" dirty="0">
                    <a:solidFill>
                      <a:schemeClr val="tx1"/>
                    </a:solidFill>
                  </a:rPr>
                  <a:t> to get (𝜎</a:t>
                </a:r>
                <a:r>
                  <a:rPr lang="en" sz="1900" baseline="-25000" dirty="0">
                    <a:solidFill>
                      <a:schemeClr val="tx1"/>
                    </a:solidFill>
                  </a:rPr>
                  <a:t>1 </a:t>
                </a:r>
                <a:r>
                  <a:rPr lang="en" sz="1900" dirty="0">
                    <a:solidFill>
                      <a:schemeClr val="tx1"/>
                    </a:solidFill>
                  </a:rPr>
                  <a:t>, </a:t>
                </a:r>
                <a14:m>
                  <m:oMath xmlns:m="http://schemas.openxmlformats.org/officeDocument/2006/math">
                    <m:sSubSup>
                      <m:sSubSupPr>
                        <m:ctrlPr>
                          <a:rPr lang="en-US" sz="1900" i="1">
                            <a:solidFill>
                              <a:schemeClr val="tx1"/>
                            </a:solidFill>
                            <a:latin typeface="Cambria Math" panose="02040503050406030204" pitchFamily="18" charset="0"/>
                          </a:rPr>
                        </m:ctrlPr>
                      </m:sSubSupPr>
                      <m:e>
                        <m:r>
                          <a:rPr lang="en-US" sz="1900" i="1" smtClean="0">
                            <a:solidFill>
                              <a:schemeClr val="tx1"/>
                            </a:solidFill>
                            <a:latin typeface="Cambria Math" panose="02040503050406030204" pitchFamily="18" charset="0"/>
                          </a:rPr>
                          <m:t>𝜎</m:t>
                        </m:r>
                      </m:e>
                      <m:sub>
                        <m:r>
                          <a:rPr lang="en-US" sz="1900" b="0" i="1" smtClean="0">
                            <a:solidFill>
                              <a:schemeClr val="tx1"/>
                            </a:solidFill>
                            <a:latin typeface="Cambria Math" panose="02040503050406030204" pitchFamily="18" charset="0"/>
                          </a:rPr>
                          <m:t>2</m:t>
                        </m:r>
                      </m:sub>
                      <m:sup>
                        <m:r>
                          <a:rPr lang="en-US" sz="1900" b="0" i="1" smtClean="0">
                            <a:solidFill>
                              <a:schemeClr val="tx1"/>
                            </a:solidFill>
                            <a:latin typeface="Cambria Math" panose="02040503050406030204" pitchFamily="18" charset="0"/>
                          </a:rPr>
                          <m:t>′</m:t>
                        </m:r>
                      </m:sup>
                    </m:sSubSup>
                  </m:oMath>
                </a14:m>
                <a:r>
                  <a:rPr lang="en" sz="1900" dirty="0">
                    <a:solidFill>
                      <a:schemeClr val="tx1"/>
                    </a:solidFill>
                  </a:rPr>
                  <a:t>) </a:t>
                </a:r>
                <a:endParaRPr lang="en" sz="1900" baseline="-25000" dirty="0">
                  <a:solidFill>
                    <a:schemeClr val="tx1"/>
                  </a:solidFill>
                </a:endParaRPr>
              </a:p>
            </p:txBody>
          </p:sp>
        </mc:Choice>
        <mc:Fallback>
          <p:sp>
            <p:nvSpPr>
              <p:cNvPr id="304" name="Google Shape;304;p30"/>
              <p:cNvSpPr txBox="1">
                <a:spLocks noGrp="1" noRot="1" noChangeAspect="1" noMove="1" noResize="1" noEditPoints="1" noAdjustHandles="1" noChangeArrowheads="1" noChangeShapeType="1" noTextEdit="1"/>
              </p:cNvSpPr>
              <p:nvPr>
                <p:ph type="body" idx="1"/>
              </p:nvPr>
            </p:nvSpPr>
            <p:spPr>
              <a:xfrm>
                <a:off x="393772" y="3850700"/>
                <a:ext cx="8795100" cy="1039516"/>
              </a:xfrm>
              <a:prstGeom prst="rect">
                <a:avLst/>
              </a:prstGeom>
              <a:blipFill>
                <a:blip r:embed="rId6"/>
                <a:stretch>
                  <a:fillRect b="-73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7"/>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0648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8"/>
                <a:stretch>
                  <a:fillRect l="-3049" b="-12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9"/>
                <a:stretch>
                  <a:fillRect l="-1736" b="-12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1"/>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2"/>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3">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3">
            <a:alphaModFix/>
          </a:blip>
          <a:stretch>
            <a:fillRect/>
          </a:stretch>
        </p:blipFill>
        <p:spPr>
          <a:xfrm>
            <a:off x="4381195" y="1505856"/>
            <a:ext cx="690275" cy="674124"/>
          </a:xfrm>
          <a:prstGeom prst="rect">
            <a:avLst/>
          </a:prstGeom>
          <a:noFill/>
          <a:ln>
            <a:noFill/>
          </a:ln>
        </p:spPr>
      </p:pic>
      <mc:AlternateContent xmlns:mc="http://schemas.openxmlformats.org/markup-compatibility/2006">
        <mc:Choice xmlns:a14="http://schemas.microsoft.com/office/drawing/2010/main"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4"/>
                <a:stretch>
                  <a:fillRect r="-3922" b="-769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5"/>
                <a:stretch>
                  <a:fillRect r="-3922"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6"/>
                <a:stretch>
                  <a:fillRect r="-8333" b="-7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139C080-412F-9016-3CAB-DB0ED543607E}"/>
                  </a:ext>
                </a:extLst>
              </p:cNvPr>
              <p:cNvSpPr txBox="1"/>
              <p:nvPr/>
            </p:nvSpPr>
            <p:spPr>
              <a:xfrm>
                <a:off x="1046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10462" y="2616004"/>
                <a:ext cx="2297286" cy="400110"/>
              </a:xfrm>
              <a:prstGeom prst="rect">
                <a:avLst/>
              </a:prstGeom>
              <a:blipFill>
                <a:blip r:embed="rId17"/>
                <a:stretch>
                  <a:fillRect l="-2747" t="-6061" r="-1099" b="-24242"/>
                </a:stretch>
              </a:blipFill>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22423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3">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4">
            <a:alphaModFix/>
          </a:blip>
          <a:stretch>
            <a:fillRect/>
          </a:stretch>
        </p:blipFill>
        <p:spPr>
          <a:xfrm>
            <a:off x="4791322" y="1531518"/>
            <a:ext cx="834050" cy="1095717"/>
          </a:xfrm>
          <a:prstGeom prst="rect">
            <a:avLst/>
          </a:prstGeom>
          <a:noFill/>
          <a:ln>
            <a:noFill/>
          </a:ln>
        </p:spPr>
      </p:pic>
      <p:pic>
        <p:nvPicPr>
          <p:cNvPr id="31" name="Google Shape;225;p25">
            <a:extLst>
              <a:ext uri="{FF2B5EF4-FFF2-40B4-BE49-F238E27FC236}">
                <a16:creationId xmlns:a16="http://schemas.microsoft.com/office/drawing/2014/main" id="{AB2DA0A5-4609-8BAD-BFDC-87C4D8BFA371}"/>
              </a:ext>
            </a:extLst>
          </p:cNvPr>
          <p:cNvPicPr preferRelativeResize="0"/>
          <p:nvPr/>
        </p:nvPicPr>
        <p:blipFill>
          <a:blip r:embed="rId5">
            <a:alphaModFix/>
          </a:blip>
          <a:stretch>
            <a:fillRect/>
          </a:stretch>
        </p:blipFill>
        <p:spPr>
          <a:xfrm>
            <a:off x="7256108" y="1505856"/>
            <a:ext cx="909710" cy="1152900"/>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mc:Choice xmlns:a14="http://schemas.microsoft.com/office/drawing/2010/main"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6"/>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0648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7"/>
                <a:stretch>
                  <a:fillRect l="-3049" b="-12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8"/>
                <a:stretch>
                  <a:fillRect l="-1736" b="-12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9"/>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1"/>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2">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2">
            <a:alphaModFix/>
          </a:blip>
          <a:stretch>
            <a:fillRect/>
          </a:stretch>
        </p:blipFill>
        <p:spPr>
          <a:xfrm>
            <a:off x="4381195" y="1505856"/>
            <a:ext cx="690275" cy="674124"/>
          </a:xfrm>
          <a:prstGeom prst="rect">
            <a:avLst/>
          </a:prstGeom>
          <a:noFill/>
          <a:ln>
            <a:noFill/>
          </a:ln>
        </p:spPr>
      </p:pic>
      <mc:AlternateContent xmlns:mc="http://schemas.openxmlformats.org/markup-compatibility/2006">
        <mc:Choice xmlns:a14="http://schemas.microsoft.com/office/drawing/2010/main"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3"/>
                <a:stretch>
                  <a:fillRect r="-3922" b="-769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4"/>
                <a:stretch>
                  <a:fillRect r="-3922"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5"/>
                <a:stretch>
                  <a:fillRect r="-8333" b="-7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139C080-412F-9016-3CAB-DB0ED543607E}"/>
                  </a:ext>
                </a:extLst>
              </p:cNvPr>
              <p:cNvSpPr txBox="1"/>
              <p:nvPr/>
            </p:nvSpPr>
            <p:spPr>
              <a:xfrm>
                <a:off x="1046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10462" y="2616004"/>
                <a:ext cx="2297286" cy="400110"/>
              </a:xfrm>
              <a:prstGeom prst="rect">
                <a:avLst/>
              </a:prstGeom>
              <a:blipFill>
                <a:blip r:embed="rId16"/>
                <a:stretch>
                  <a:fillRect l="-2747" t="-6061" r="-1099" b="-24242"/>
                </a:stretch>
              </a:blipFill>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p:sp>
        <p:nvSpPr>
          <p:cNvPr id="4" name="Google Shape;304;p30">
            <a:extLst>
              <a:ext uri="{FF2B5EF4-FFF2-40B4-BE49-F238E27FC236}">
                <a16:creationId xmlns:a16="http://schemas.microsoft.com/office/drawing/2014/main" id="{A5279C91-39A2-157E-DDEE-81F74DB86F6A}"/>
              </a:ext>
            </a:extLst>
          </p:cNvPr>
          <p:cNvSpPr txBox="1">
            <a:spLocks/>
          </p:cNvSpPr>
          <p:nvPr/>
        </p:nvSpPr>
        <p:spPr>
          <a:xfrm>
            <a:off x="278489" y="4077272"/>
            <a:ext cx="8736495" cy="6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spcAft>
                <a:spcPts val="1200"/>
              </a:spcAft>
              <a:buFont typeface="PT Serif"/>
              <a:buNone/>
            </a:pPr>
            <a:r>
              <a:rPr lang="en-US" sz="2000" dirty="0">
                <a:solidFill>
                  <a:schemeClr val="tx1"/>
                </a:solidFill>
              </a:rPr>
              <a:t>Impossible to securely refresh secret keys without changing the public key!</a:t>
            </a:r>
          </a:p>
        </p:txBody>
      </p:sp>
    </p:spTree>
    <p:extLst>
      <p:ext uri="{BB962C8B-B14F-4D97-AF65-F5344CB8AC3E}">
        <p14:creationId xmlns:p14="http://schemas.microsoft.com/office/powerpoint/2010/main" val="367629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2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Trivial ATS is not refreshable</a:t>
            </a:r>
            <a:endParaRPr dirty="0"/>
          </a:p>
        </p:txBody>
      </p:sp>
      <mc:AlternateContent xmlns:mc="http://schemas.openxmlformats.org/markup-compatibility/2006">
        <mc:Choice xmlns:a14="http://schemas.microsoft.com/office/drawing/2010/main" Requires="a14">
          <p:sp>
            <p:nvSpPr>
              <p:cNvPr id="4" name="Google Shape;230;p25">
                <a:extLst>
                  <a:ext uri="{FF2B5EF4-FFF2-40B4-BE49-F238E27FC236}">
                    <a16:creationId xmlns:a16="http://schemas.microsoft.com/office/drawing/2014/main" id="{73CE5A52-F192-F256-DC7B-FDC881E0C1E9}"/>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p:sp>
            <p:nvSpPr>
              <p:cNvPr id="4" name="Google Shape;230;p25">
                <a:extLst>
                  <a:ext uri="{FF2B5EF4-FFF2-40B4-BE49-F238E27FC236}">
                    <a16:creationId xmlns:a16="http://schemas.microsoft.com/office/drawing/2014/main" id="{73CE5A52-F192-F256-DC7B-FDC881E0C1E9}"/>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3"/>
                <a:stretch>
                  <a:fillRect l="-1736" b="-12500"/>
                </a:stretch>
              </a:blipFill>
              <a:ln>
                <a:noFill/>
              </a:ln>
            </p:spPr>
            <p:txBody>
              <a:bodyPr/>
              <a:lstStyle/>
              <a:p>
                <a:r>
                  <a:rPr lang="en-US">
                    <a:noFill/>
                  </a:rPr>
                  <a:t> </a:t>
                </a:r>
              </a:p>
            </p:txBody>
          </p:sp>
        </mc:Fallback>
      </mc:AlternateContent>
      <p:pic>
        <p:nvPicPr>
          <p:cNvPr id="6" name="Google Shape;219;p25">
            <a:extLst>
              <a:ext uri="{FF2B5EF4-FFF2-40B4-BE49-F238E27FC236}">
                <a16:creationId xmlns:a16="http://schemas.microsoft.com/office/drawing/2014/main" id="{90C68D29-72CC-D5E8-4CCD-395EF894A63D}"/>
              </a:ext>
            </a:extLst>
          </p:cNvPr>
          <p:cNvPicPr preferRelativeResize="0"/>
          <p:nvPr/>
        </p:nvPicPr>
        <p:blipFill>
          <a:blip r:embed="rId4">
            <a:alphaModFix/>
          </a:blip>
          <a:stretch>
            <a:fillRect/>
          </a:stretch>
        </p:blipFill>
        <p:spPr>
          <a:xfrm>
            <a:off x="2479775" y="1505856"/>
            <a:ext cx="834050" cy="1152898"/>
          </a:xfrm>
          <a:prstGeom prst="rect">
            <a:avLst/>
          </a:prstGeom>
          <a:noFill/>
          <a:ln>
            <a:noFill/>
          </a:ln>
        </p:spPr>
      </p:pic>
      <p:pic>
        <p:nvPicPr>
          <p:cNvPr id="7" name="Google Shape;223;p25">
            <a:extLst>
              <a:ext uri="{FF2B5EF4-FFF2-40B4-BE49-F238E27FC236}">
                <a16:creationId xmlns:a16="http://schemas.microsoft.com/office/drawing/2014/main" id="{D4EF397F-EB2B-66E6-624A-1D2A3AABEB6B}"/>
              </a:ext>
            </a:extLst>
          </p:cNvPr>
          <p:cNvPicPr preferRelativeResize="0"/>
          <p:nvPr/>
        </p:nvPicPr>
        <p:blipFill>
          <a:blip r:embed="rId5">
            <a:alphaModFix/>
          </a:blip>
          <a:stretch>
            <a:fillRect/>
          </a:stretch>
        </p:blipFill>
        <p:spPr>
          <a:xfrm>
            <a:off x="4791322" y="1531518"/>
            <a:ext cx="834050" cy="1095717"/>
          </a:xfrm>
          <a:prstGeom prst="rect">
            <a:avLst/>
          </a:prstGeom>
          <a:noFill/>
          <a:ln>
            <a:noFill/>
          </a:ln>
        </p:spPr>
      </p:pic>
      <p:pic>
        <p:nvPicPr>
          <p:cNvPr id="8" name="Google Shape;225;p25">
            <a:extLst>
              <a:ext uri="{FF2B5EF4-FFF2-40B4-BE49-F238E27FC236}">
                <a16:creationId xmlns:a16="http://schemas.microsoft.com/office/drawing/2014/main" id="{9CE9C6CF-9AA6-E93E-867C-FD8B101CB100}"/>
              </a:ext>
            </a:extLst>
          </p:cNvPr>
          <p:cNvPicPr preferRelativeResize="0"/>
          <p:nvPr/>
        </p:nvPicPr>
        <p:blipFill>
          <a:blip r:embed="rId6">
            <a:alphaModFix/>
          </a:blip>
          <a:stretch>
            <a:fillRect/>
          </a:stretch>
        </p:blipFill>
        <p:spPr>
          <a:xfrm>
            <a:off x="7256108" y="1505856"/>
            <a:ext cx="909710" cy="1152900"/>
          </a:xfrm>
          <a:prstGeom prst="rect">
            <a:avLst/>
          </a:prstGeom>
          <a:noFill/>
          <a:ln>
            <a:noFill/>
          </a:ln>
        </p:spPr>
      </p:pic>
      <mc:AlternateContent xmlns:mc="http://schemas.openxmlformats.org/markup-compatibility/2006">
        <mc:Choice xmlns:a14="http://schemas.microsoft.com/office/drawing/2010/main" Requires="a14">
          <p:sp>
            <p:nvSpPr>
              <p:cNvPr id="9" name="Google Shape;227;p25">
                <a:extLst>
                  <a:ext uri="{FF2B5EF4-FFF2-40B4-BE49-F238E27FC236}">
                    <a16:creationId xmlns:a16="http://schemas.microsoft.com/office/drawing/2014/main" id="{357E06A3-3FBC-43CE-12A6-55D2C0E0D827}"/>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p:sp>
            <p:nvSpPr>
              <p:cNvPr id="9" name="Google Shape;227;p25">
                <a:extLst>
                  <a:ext uri="{FF2B5EF4-FFF2-40B4-BE49-F238E27FC236}">
                    <a16:creationId xmlns:a16="http://schemas.microsoft.com/office/drawing/2014/main" id="{357E06A3-3FBC-43CE-12A6-55D2C0E0D827}"/>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7"/>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227;p25">
                <a:extLst>
                  <a:ext uri="{FF2B5EF4-FFF2-40B4-BE49-F238E27FC236}">
                    <a16:creationId xmlns:a16="http://schemas.microsoft.com/office/drawing/2014/main" id="{6C0E76F6-8177-2788-E00F-CCDDFBA4A5D9}"/>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p:sp>
            <p:nvSpPr>
              <p:cNvPr id="10" name="Google Shape;227;p25">
                <a:extLst>
                  <a:ext uri="{FF2B5EF4-FFF2-40B4-BE49-F238E27FC236}">
                    <a16:creationId xmlns:a16="http://schemas.microsoft.com/office/drawing/2014/main" id="{6C0E76F6-8177-2788-E00F-CCDDFBA4A5D9}"/>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Google Shape;227;p25">
                <a:extLst>
                  <a:ext uri="{FF2B5EF4-FFF2-40B4-BE49-F238E27FC236}">
                    <a16:creationId xmlns:a16="http://schemas.microsoft.com/office/drawing/2014/main" id="{AE573A9E-DF20-B202-7557-9D6E477466B4}"/>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p:sp>
            <p:nvSpPr>
              <p:cNvPr id="11" name="Google Shape;227;p25">
                <a:extLst>
                  <a:ext uri="{FF2B5EF4-FFF2-40B4-BE49-F238E27FC236}">
                    <a16:creationId xmlns:a16="http://schemas.microsoft.com/office/drawing/2014/main" id="{AE573A9E-DF20-B202-7557-9D6E477466B4}"/>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9"/>
                <a:stretch>
                  <a:fillRect b="-5000"/>
                </a:stretch>
              </a:blipFill>
              <a:ln>
                <a:noFill/>
              </a:ln>
            </p:spPr>
            <p:txBody>
              <a:bodyPr/>
              <a:lstStyle/>
              <a:p>
                <a:r>
                  <a:rPr lang="en-US">
                    <a:noFill/>
                  </a:rPr>
                  <a:t> </a:t>
                </a:r>
              </a:p>
            </p:txBody>
          </p:sp>
        </mc:Fallback>
      </mc:AlternateContent>
      <p:sp>
        <p:nvSpPr>
          <p:cNvPr id="2" name="Google Shape;306;p30">
            <a:extLst>
              <a:ext uri="{FF2B5EF4-FFF2-40B4-BE49-F238E27FC236}">
                <a16:creationId xmlns:a16="http://schemas.microsoft.com/office/drawing/2014/main" id="{9C212580-8353-D1EC-CE90-7A31E88DB751}"/>
              </a:ext>
            </a:extLst>
          </p:cNvPr>
          <p:cNvSpPr txBox="1"/>
          <p:nvPr/>
        </p:nvSpPr>
        <p:spPr>
          <a:xfrm>
            <a:off x="106041" y="3690548"/>
            <a:ext cx="8931918"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solidFill>
                  <a:srgbClr val="FF0000"/>
                </a:solidFill>
                <a:latin typeface="PT Serif"/>
                <a:ea typeface="PT Serif"/>
                <a:cs typeface="PT Serif"/>
                <a:sym typeface="PT Serif"/>
              </a:rPr>
              <a:t>Most real world deployments use this ATS, </a:t>
            </a:r>
          </a:p>
          <a:p>
            <a:pPr marL="0" lvl="0" indent="0" algn="ctr" rtl="0">
              <a:spcBef>
                <a:spcPts val="0"/>
              </a:spcBef>
              <a:spcAft>
                <a:spcPts val="0"/>
              </a:spcAft>
              <a:buNone/>
            </a:pPr>
            <a:r>
              <a:rPr lang="en" sz="2000" dirty="0">
                <a:solidFill>
                  <a:srgbClr val="FF0000"/>
                </a:solidFill>
                <a:latin typeface="PT Serif"/>
                <a:ea typeface="PT Serif"/>
                <a:cs typeface="PT Serif"/>
                <a:sym typeface="PT Serif"/>
              </a:rPr>
              <a:t>and cannot refresh their secrets!</a:t>
            </a:r>
            <a:endParaRPr sz="2000" dirty="0">
              <a:solidFill>
                <a:srgbClr val="FF0000"/>
              </a:solidFill>
              <a:latin typeface="PT Serif"/>
              <a:ea typeface="PT Serif"/>
              <a:cs typeface="PT Serif"/>
              <a:sym typeface="PT Serif"/>
            </a:endParaRPr>
          </a:p>
        </p:txBody>
      </p:sp>
    </p:spTree>
    <p:extLst>
      <p:ext uri="{BB962C8B-B14F-4D97-AF65-F5344CB8AC3E}">
        <p14:creationId xmlns:p14="http://schemas.microsoft.com/office/powerpoint/2010/main" val="304454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This work</a:t>
            </a:r>
            <a:endParaRPr/>
          </a:p>
        </p:txBody>
      </p:sp>
      <p:sp>
        <p:nvSpPr>
          <p:cNvPr id="330" name="Google Shape;330;p31"/>
          <p:cNvSpPr txBox="1">
            <a:spLocks noGrp="1"/>
          </p:cNvSpPr>
          <p:nvPr>
            <p:ph type="body" idx="1"/>
          </p:nvPr>
        </p:nvSpPr>
        <p:spPr>
          <a:xfrm>
            <a:off x="131275" y="469717"/>
            <a:ext cx="8795100" cy="1814700"/>
          </a:xfrm>
          <a:prstGeom prst="rect">
            <a:avLst/>
          </a:prstGeom>
        </p:spPr>
        <p:txBody>
          <a:bodyPr spcFirstLastPara="1" wrap="square" lIns="91425" tIns="91425" rIns="91425" bIns="91425" anchor="t" anchorCtr="0">
            <a:normAutofit/>
          </a:bodyPr>
          <a:lstStyle/>
          <a:p>
            <a:pPr indent="-355600">
              <a:lnSpc>
                <a:spcPct val="150000"/>
              </a:lnSpc>
              <a:buSzPts val="2000"/>
            </a:pPr>
            <a:r>
              <a:rPr lang="en" sz="2000" dirty="0"/>
              <a:t>Define secure Proactive Refresh for ATS </a:t>
            </a:r>
            <a:endParaRPr sz="2000" dirty="0"/>
          </a:p>
          <a:p>
            <a:pPr marL="457200" lvl="0" indent="-355600" algn="l" rtl="0">
              <a:lnSpc>
                <a:spcPct val="150000"/>
              </a:lnSpc>
              <a:spcBef>
                <a:spcPts val="0"/>
              </a:spcBef>
              <a:spcAft>
                <a:spcPts val="0"/>
              </a:spcAft>
              <a:buSzPts val="2000"/>
              <a:buChar char="●"/>
            </a:pPr>
            <a:r>
              <a:rPr lang="en" sz="2000" dirty="0"/>
              <a:t>Five constructions:</a:t>
            </a:r>
            <a:endParaRPr sz="2000" dirty="0"/>
          </a:p>
        </p:txBody>
      </p:sp>
      <mc:AlternateContent xmlns:mc="http://schemas.openxmlformats.org/markup-compatibility/2006">
        <mc:Choice xmlns:a14="http://schemas.microsoft.com/office/drawing/2010/main" Requires="a14">
          <p:graphicFrame>
            <p:nvGraphicFramePr>
              <p:cNvPr id="3" name="Google Shape;781;p56">
                <a:extLst>
                  <a:ext uri="{FF2B5EF4-FFF2-40B4-BE49-F238E27FC236}">
                    <a16:creationId xmlns:a16="http://schemas.microsoft.com/office/drawing/2014/main" id="{A5AD4EEE-535F-C5E1-5C85-C09186154DF3}"/>
                  </a:ext>
                </a:extLst>
              </p:cNvPr>
              <p:cNvGraphicFramePr/>
              <p:nvPr>
                <p:extLst>
                  <p:ext uri="{D42A27DB-BD31-4B8C-83A1-F6EECF244321}">
                    <p14:modId xmlns:p14="http://schemas.microsoft.com/office/powerpoint/2010/main" val="1906888554"/>
                  </p:ext>
                </p:extLst>
              </p:nvPr>
            </p:nvGraphicFramePr>
            <p:xfrm>
              <a:off x="495937" y="1564729"/>
              <a:ext cx="8065775" cy="3204984"/>
            </p:xfrm>
            <a:graphic>
              <a:graphicData uri="http://schemas.openxmlformats.org/drawingml/2006/table">
                <a:tbl>
                  <a:tblPr>
                    <a:noFill/>
                    <a:tableStyleId>{D8BEB3EA-E940-472B-8125-216AE72E8D71}</a:tableStyleId>
                  </a:tblPr>
                  <a:tblGrid>
                    <a:gridCol w="2833672">
                      <a:extLst>
                        <a:ext uri="{9D8B030D-6E8A-4147-A177-3AD203B41FA5}">
                          <a16:colId xmlns:a16="http://schemas.microsoft.com/office/drawing/2014/main" val="20000"/>
                        </a:ext>
                      </a:extLst>
                    </a:gridCol>
                    <a:gridCol w="2569628">
                      <a:extLst>
                        <a:ext uri="{9D8B030D-6E8A-4147-A177-3AD203B41FA5}">
                          <a16:colId xmlns:a16="http://schemas.microsoft.com/office/drawing/2014/main" val="20001"/>
                        </a:ext>
                      </a:extLst>
                    </a:gridCol>
                    <a:gridCol w="2662475">
                      <a:extLst>
                        <a:ext uri="{9D8B030D-6E8A-4147-A177-3AD203B41FA5}">
                          <a16:colId xmlns:a16="http://schemas.microsoft.com/office/drawing/2014/main" val="20002"/>
                        </a:ext>
                      </a:extLst>
                    </a:gridCol>
                  </a:tblGrid>
                  <a:tr h="389828">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61612">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latin typeface="PT Serif"/>
                              <a:ea typeface="PT Serif"/>
                              <a:cs typeface="PT Serif"/>
                              <a:sym typeface="PT Serif"/>
                            </a:rPr>
                            <a:t>Strongly secure</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US" sz="1900">
                              <a:latin typeface="PT Serif"/>
                              <a:ea typeface="PT Serif"/>
                              <a:cs typeface="PT Serif"/>
                            </a:rPr>
                            <a:t>O</a:t>
                          </a:r>
                          <a:r>
                            <a:rPr lang="en" sz="1900" err="1">
                              <a:latin typeface="PT Serif"/>
                              <a:ea typeface="PT Serif"/>
                              <a:cs typeface="PT Serif"/>
                            </a:rPr>
                            <a:t>nly</a:t>
                          </a:r>
                          <a:r>
                            <a:rPr lang="en" sz="1900">
                              <a:latin typeface="PT Serif"/>
                              <a:ea typeface="PT Serif"/>
                              <a:cs typeface="PT Serif"/>
                            </a:rPr>
                            <a:t> when</a:t>
                          </a:r>
                          <a:r>
                            <a:rPr lang="en" sz="1900">
                              <a:latin typeface="PT Serif"/>
                              <a:ea typeface="PT Serif"/>
                              <a:cs typeface="PT Serif"/>
                              <a:sym typeface="PT Serif"/>
                            </a:rPr>
                            <a:t>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US"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516945">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latin typeface="PT Serif"/>
                            </a:rPr>
                            <a:t>Strongly secure</a:t>
                          </a:r>
                          <a:endParaRPr dirty="0">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516945">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Strongly secure</a:t>
                          </a:r>
                          <a:endParaRPr sz="1900">
                            <a:solidFill>
                              <a:schemeClr val="dk1"/>
                            </a:solidFill>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9166">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a:solidFill>
                                <a:schemeClr val="dk1"/>
                              </a:solidFill>
                              <a:latin typeface="PT Serif"/>
                            </a:rPr>
                            <a:t>Secure</a:t>
                          </a:r>
                          <a:endParaRPr lang="en-US">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592666">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Secure</a:t>
                          </a:r>
                          <a:endParaRPr sz="19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p:graphicFrame>
            <p:nvGraphicFramePr>
              <p:cNvPr id="3" name="Google Shape;781;p56">
                <a:extLst>
                  <a:ext uri="{FF2B5EF4-FFF2-40B4-BE49-F238E27FC236}">
                    <a16:creationId xmlns:a16="http://schemas.microsoft.com/office/drawing/2014/main" id="{A5AD4EEE-535F-C5E1-5C85-C09186154DF3}"/>
                  </a:ext>
                </a:extLst>
              </p:cNvPr>
              <p:cNvGraphicFramePr/>
              <p:nvPr>
                <p:extLst>
                  <p:ext uri="{D42A27DB-BD31-4B8C-83A1-F6EECF244321}">
                    <p14:modId xmlns:p14="http://schemas.microsoft.com/office/powerpoint/2010/main" val="1906888554"/>
                  </p:ext>
                </p:extLst>
              </p:nvPr>
            </p:nvGraphicFramePr>
            <p:xfrm>
              <a:off x="495937" y="1564729"/>
              <a:ext cx="8065775" cy="3204984"/>
            </p:xfrm>
            <a:graphic>
              <a:graphicData uri="http://schemas.openxmlformats.org/drawingml/2006/table">
                <a:tbl>
                  <a:tblPr>
                    <a:noFill/>
                    <a:tableStyleId>{D8BEB3EA-E940-472B-8125-216AE72E8D71}</a:tableStyleId>
                  </a:tblPr>
                  <a:tblGrid>
                    <a:gridCol w="2833672">
                      <a:extLst>
                        <a:ext uri="{9D8B030D-6E8A-4147-A177-3AD203B41FA5}">
                          <a16:colId xmlns:a16="http://schemas.microsoft.com/office/drawing/2014/main" val="20000"/>
                        </a:ext>
                      </a:extLst>
                    </a:gridCol>
                    <a:gridCol w="2569628">
                      <a:extLst>
                        <a:ext uri="{9D8B030D-6E8A-4147-A177-3AD203B41FA5}">
                          <a16:colId xmlns:a16="http://schemas.microsoft.com/office/drawing/2014/main" val="20001"/>
                        </a:ext>
                      </a:extLst>
                    </a:gridCol>
                    <a:gridCol w="2662475">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61612">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latin typeface="PT Serif"/>
                              <a:ea typeface="PT Serif"/>
                              <a:cs typeface="PT Serif"/>
                              <a:sym typeface="PT Serif"/>
                            </a:rPr>
                            <a:t>Strongly secure</a:t>
                          </a:r>
                          <a:endParaRPr sz="1900">
                            <a:latin typeface="PT Serif"/>
                            <a:ea typeface="PT Serif"/>
                            <a:cs typeface="PT Serif"/>
                            <a:sym typeface="PT Serif"/>
                          </a:endParaRPr>
                        </a:p>
                      </a:txBody>
                      <a:tcPr marL="91425" marR="91425" marT="91425" marB="91425">
                        <a:solidFill>
                          <a:srgbClr val="D9EAD3"/>
                        </a:solidFill>
                      </a:tcPr>
                    </a:tc>
                    <a:tc>
                      <a:txBody>
                        <a:bodyPr/>
                        <a:lstStyle/>
                        <a:p>
                          <a:endParaRPr lang="en-US"/>
                        </a:p>
                      </a:txBody>
                      <a:tcPr marL="91425" marR="91425" marT="91425" marB="91425">
                        <a:blipFill>
                          <a:blip r:embed="rId3"/>
                          <a:stretch>
                            <a:fillRect l="-203333" t="-86667" r="-476" b="-380000"/>
                          </a:stretch>
                        </a:blipFill>
                      </a:tcPr>
                    </a:tc>
                    <a:extLst>
                      <a:ext uri="{0D108BD9-81ED-4DB2-BD59-A6C34878D82A}">
                        <a16:rowId xmlns:a16="http://schemas.microsoft.com/office/drawing/2014/main" val="10001"/>
                      </a:ext>
                    </a:extLst>
                  </a:tr>
                  <a:tr h="516945">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latin typeface="PT Serif"/>
                            </a:rPr>
                            <a:t>Strongly secure</a:t>
                          </a:r>
                          <a:endParaRPr dirty="0">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516945">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Strongly secure</a:t>
                          </a:r>
                          <a:endParaRPr sz="1900">
                            <a:solidFill>
                              <a:schemeClr val="dk1"/>
                            </a:solidFill>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9166">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a:solidFill>
                                <a:schemeClr val="dk1"/>
                              </a:solidFill>
                              <a:latin typeface="PT Serif"/>
                            </a:rPr>
                            <a:t>Secure</a:t>
                          </a:r>
                          <a:endParaRPr lang="en-US">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592666">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Secure</a:t>
                          </a:r>
                          <a:endParaRPr sz="19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r>
              <a:rPr lang="en" dirty="0"/>
              <a:t>Defining Security for an ATS with Proactive Refresh</a:t>
            </a:r>
            <a:endParaRPr dirty="0"/>
          </a:p>
        </p:txBody>
      </p:sp>
      <p:sp>
        <p:nvSpPr>
          <p:cNvPr id="2" name="Rectangle: Rounded Corners 1">
            <a:extLst>
              <a:ext uri="{FF2B5EF4-FFF2-40B4-BE49-F238E27FC236}">
                <a16:creationId xmlns:a16="http://schemas.microsoft.com/office/drawing/2014/main" id="{4CAA49ED-ECB6-0E1B-1E43-A9F4399FED57}"/>
              </a:ext>
            </a:extLst>
          </p:cNvPr>
          <p:cNvSpPr/>
          <p:nvPr/>
        </p:nvSpPr>
        <p:spPr>
          <a:xfrm>
            <a:off x="1312333" y="804333"/>
            <a:ext cx="2307166" cy="624416"/>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PT Serif"/>
                <a:cs typeface="Arial"/>
              </a:rPr>
              <a:t>Unforgeability</a:t>
            </a:r>
          </a:p>
        </p:txBody>
      </p:sp>
      <p:sp>
        <p:nvSpPr>
          <p:cNvPr id="3" name="Rectangle: Rounded Corners 2">
            <a:extLst>
              <a:ext uri="{FF2B5EF4-FFF2-40B4-BE49-F238E27FC236}">
                <a16:creationId xmlns:a16="http://schemas.microsoft.com/office/drawing/2014/main" id="{5598CE06-8160-29F5-EE06-D5BDAE450080}"/>
              </a:ext>
            </a:extLst>
          </p:cNvPr>
          <p:cNvSpPr/>
          <p:nvPr/>
        </p:nvSpPr>
        <p:spPr>
          <a:xfrm>
            <a:off x="5625041" y="804333"/>
            <a:ext cx="2307166" cy="624416"/>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tx1"/>
                </a:solidFill>
                <a:latin typeface="PT Serif"/>
                <a:cs typeface="Arial"/>
              </a:rPr>
              <a:t>Accountability</a:t>
            </a:r>
          </a:p>
        </p:txBody>
      </p:sp>
      <p:sp>
        <p:nvSpPr>
          <p:cNvPr id="4" name="TextBox 3">
            <a:extLst>
              <a:ext uri="{FF2B5EF4-FFF2-40B4-BE49-F238E27FC236}">
                <a16:creationId xmlns:a16="http://schemas.microsoft.com/office/drawing/2014/main" id="{1DEF41CE-F202-81A8-D75A-A2EEA744DB24}"/>
              </a:ext>
            </a:extLst>
          </p:cNvPr>
          <p:cNvSpPr txBox="1"/>
          <p:nvPr/>
        </p:nvSpPr>
        <p:spPr>
          <a:xfrm>
            <a:off x="370417" y="1627900"/>
            <a:ext cx="42756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PT Serif"/>
              </a:rPr>
              <a:t>No existential forgeries.</a:t>
            </a:r>
          </a:p>
          <a:p>
            <a:endParaRPr lang="en-US" sz="2200" dirty="0">
              <a:latin typeface="PT Serif"/>
            </a:endParaRPr>
          </a:p>
          <a:p>
            <a:pPr marL="342900" indent="-342900">
              <a:buChar char="•"/>
            </a:pPr>
            <a:r>
              <a:rPr lang="en-US" sz="2200" dirty="0">
                <a:latin typeface="PT Serif"/>
              </a:rPr>
              <a:t>uf-1 (Stronger, [BC+22])</a:t>
            </a:r>
            <a:endParaRPr lang="en-US" sz="2200" dirty="0"/>
          </a:p>
          <a:p>
            <a:pPr marL="342900" indent="-342900">
              <a:buChar char="•"/>
            </a:pPr>
            <a:r>
              <a:rPr lang="en-US" sz="2200" dirty="0">
                <a:latin typeface="PT Serif"/>
              </a:rPr>
              <a:t>uf-0</a:t>
            </a:r>
          </a:p>
        </p:txBody>
      </p:sp>
      <p:sp>
        <p:nvSpPr>
          <p:cNvPr id="5" name="TextBox 4">
            <a:extLst>
              <a:ext uri="{FF2B5EF4-FFF2-40B4-BE49-F238E27FC236}">
                <a16:creationId xmlns:a16="http://schemas.microsoft.com/office/drawing/2014/main" id="{91A8B6C0-7F05-C2A0-C576-73E92E0B75E0}"/>
              </a:ext>
            </a:extLst>
          </p:cNvPr>
          <p:cNvSpPr txBox="1"/>
          <p:nvPr/>
        </p:nvSpPr>
        <p:spPr>
          <a:xfrm>
            <a:off x="4646083" y="1627900"/>
            <a:ext cx="42756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PT Serif"/>
              </a:rPr>
              <a:t>A malicious coalition cannot frame another set.</a:t>
            </a:r>
          </a:p>
          <a:p>
            <a:pPr marL="342900" indent="-342900">
              <a:buChar char="•"/>
            </a:pPr>
            <a:r>
              <a:rPr lang="en-US" sz="2200" dirty="0">
                <a:latin typeface="PT Serif"/>
              </a:rPr>
              <a:t>acc-1 (Stronger)</a:t>
            </a:r>
          </a:p>
          <a:p>
            <a:pPr marL="342900" indent="-342900">
              <a:buChar char="•"/>
            </a:pPr>
            <a:r>
              <a:rPr lang="en-US" sz="2200" dirty="0">
                <a:latin typeface="PT Serif"/>
              </a:rPr>
              <a:t>acc-0</a:t>
            </a:r>
            <a:endParaRPr lang="en-US" sz="2200" dirty="0"/>
          </a:p>
        </p:txBody>
      </p:sp>
      <p:sp>
        <p:nvSpPr>
          <p:cNvPr id="6" name="TextBox 5">
            <a:extLst>
              <a:ext uri="{FF2B5EF4-FFF2-40B4-BE49-F238E27FC236}">
                <a16:creationId xmlns:a16="http://schemas.microsoft.com/office/drawing/2014/main" id="{0EB7CCF6-D9EF-60A1-366A-CA94D0DB6F65}"/>
              </a:ext>
            </a:extLst>
          </p:cNvPr>
          <p:cNvSpPr txBox="1"/>
          <p:nvPr/>
        </p:nvSpPr>
        <p:spPr>
          <a:xfrm>
            <a:off x="503695" y="3494868"/>
            <a:ext cx="7958380" cy="1061829"/>
          </a:xfrm>
          <a:prstGeom prst="rect">
            <a:avLst/>
          </a:prstGeom>
          <a:noFill/>
          <a:ln>
            <a:solidFill>
              <a:schemeClr val="accent1"/>
            </a:solidFill>
          </a:ln>
        </p:spPr>
        <p:txBody>
          <a:bodyPr wrap="square" rtlCol="0">
            <a:spAutoFit/>
          </a:bodyPr>
          <a:lstStyle/>
          <a:p>
            <a:pPr>
              <a:spcBef>
                <a:spcPts val="1800"/>
              </a:spcBef>
            </a:pPr>
            <a:r>
              <a:rPr lang="en-US" sz="2400" dirty="0">
                <a:latin typeface="PT Serif" panose="020A0603040505020204" pitchFamily="18" charset="77"/>
              </a:rPr>
              <a:t>We get 4 notions of security:   </a:t>
            </a:r>
          </a:p>
          <a:p>
            <a:pPr>
              <a:spcBef>
                <a:spcPts val="1800"/>
              </a:spcBef>
            </a:pPr>
            <a:r>
              <a:rPr lang="en-US" sz="2400" dirty="0">
                <a:latin typeface="PT Serif" panose="020A0603040505020204" pitchFamily="18" charset="77"/>
              </a:rPr>
              <a:t>		</a:t>
            </a:r>
            <a:r>
              <a:rPr lang="en-US" sz="2400" dirty="0" err="1">
                <a:latin typeface="PT Serif" panose="020A0603040505020204" pitchFamily="18" charset="77"/>
              </a:rPr>
              <a:t>uf</a:t>
            </a:r>
            <a:r>
              <a:rPr lang="en-US" sz="2400" dirty="0">
                <a:latin typeface="PT Serif" panose="020A0603040505020204" pitchFamily="18" charset="77"/>
              </a:rPr>
              <a:t>-b  ∧   acc-b’     for  </a:t>
            </a:r>
            <a:r>
              <a:rPr lang="en-US" sz="2400" dirty="0" err="1">
                <a:latin typeface="PT Serif" panose="020A0603040505020204" pitchFamily="18" charset="77"/>
              </a:rPr>
              <a:t>b,b</a:t>
            </a:r>
            <a:r>
              <a:rPr lang="en-US" sz="2400" dirty="0">
                <a:latin typeface="PT Serif" panose="020A0603040505020204" pitchFamily="18" charset="77"/>
              </a:rPr>
              <a:t>’ ∈ {0,1}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3"/>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Challenger Setup</a:t>
            </a:r>
            <a:endParaRPr dirty="0"/>
          </a:p>
        </p:txBody>
      </p:sp>
      <mc:AlternateContent xmlns:mc="http://schemas.openxmlformats.org/markup-compatibility/2006">
        <mc:Choice xmlns:a14="http://schemas.microsoft.com/office/drawing/2010/main" Requires="a14">
          <p:sp>
            <p:nvSpPr>
              <p:cNvPr id="478" name="Google Shape;478;p43"/>
              <p:cNvSpPr txBox="1">
                <a:spLocks noGrp="1"/>
              </p:cNvSpPr>
              <p:nvPr>
                <p:ph type="body" idx="1"/>
              </p:nvPr>
            </p:nvSpPr>
            <p:spPr>
              <a:xfrm>
                <a:off x="129312" y="842006"/>
                <a:ext cx="8789809" cy="1700550"/>
              </a:xfrm>
              <a:prstGeom prst="rect">
                <a:avLst/>
              </a:prstGeom>
            </p:spPr>
            <p:txBody>
              <a:bodyPr spcFirstLastPara="1" wrap="square" lIns="91425" tIns="91425" rIns="91425" bIns="91425" anchor="t" anchorCtr="0">
                <a:normAutofit/>
              </a:bodyPr>
              <a:lstStyle/>
              <a:p>
                <a:pPr marL="0" indent="0">
                  <a:buNone/>
                </a:pPr>
                <a:endParaRPr lang="en" sz="2000" dirty="0"/>
              </a:p>
              <a:p>
                <a:pPr>
                  <a:lnSpc>
                    <a:spcPct val="114999"/>
                  </a:lnSpc>
                  <a:buNone/>
                </a:pPr>
                <a:endParaRPr lang="en" sz="2000" dirty="0"/>
              </a:p>
              <a:p>
                <a:pPr>
                  <a:lnSpc>
                    <a:spcPct val="114999"/>
                  </a:lnSpc>
                  <a:buNone/>
                </a:pPr>
                <a14:m>
                  <m:oMath xmlns:m="http://schemas.openxmlformats.org/officeDocument/2006/math">
                    <m:r>
                      <a:rPr lang="en-US" sz="2000" b="0" i="1" smtClean="0">
                        <a:latin typeface="Cambria Math" panose="02040503050406030204" pitchFamily="18" charset="0"/>
                      </a:rPr>
                      <m:t>𝑝𝑘</m:t>
                    </m:r>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1,1</m:t>
                        </m:r>
                      </m:sub>
                    </m:sSub>
                    <m:r>
                      <a:rPr lang="en-US" sz="2000" b="0" i="1" smtClean="0">
                        <a:latin typeface="Cambria Math" panose="02040503050406030204" pitchFamily="18" charset="0"/>
                      </a:rPr>
                      <m:t> , …,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 sz="1600" dirty="0"/>
                  <a:t>←$</a:t>
                </a:r>
                <a:r>
                  <a:rPr lang="en" sz="2000" dirty="0"/>
                  <a:t> </a:t>
                </a:r>
                <a:r>
                  <a:rPr lang="en" sz="2000" dirty="0" err="1"/>
                  <a:t>KeyGen</a:t>
                </a:r>
                <a:r>
                  <a:rPr lang="en" sz="2000" dirty="0"/>
                  <a:t>(</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𝑡</m:t>
                    </m:r>
                  </m:oMath>
                </a14:m>
                <a:r>
                  <a:rPr lang="en" sz="2000" dirty="0"/>
                  <a:t>)</a:t>
                </a:r>
              </a:p>
              <a:p>
                <a:pPr marL="0" indent="0">
                  <a:lnSpc>
                    <a:spcPct val="114999"/>
                  </a:lnSpc>
                  <a:buNone/>
                </a:pPr>
                <a:endParaRPr lang="en" sz="2000" dirty="0"/>
              </a:p>
              <a:p>
                <a:pPr marL="0" indent="0">
                  <a:lnSpc>
                    <a:spcPct val="114999"/>
                  </a:lnSpc>
                  <a:buNone/>
                </a:pPr>
                <a:endParaRPr lang="en" sz="2000" dirty="0"/>
              </a:p>
              <a:p>
                <a:pPr marL="0" indent="0">
                  <a:lnSpc>
                    <a:spcPct val="114999"/>
                  </a:lnSpc>
                  <a:buNone/>
                </a:pPr>
                <a:endParaRPr lang="en" sz="2000" dirty="0"/>
              </a:p>
              <a:p>
                <a:pPr marL="0" indent="0">
                  <a:lnSpc>
                    <a:spcPct val="114999"/>
                  </a:lnSpc>
                  <a:buNone/>
                </a:pPr>
                <a:endParaRPr lang="en" sz="2000" dirty="0"/>
              </a:p>
              <a:p>
                <a:pPr marL="0" indent="0">
                  <a:spcBef>
                    <a:spcPts val="1200"/>
                  </a:spcBef>
                  <a:buNone/>
                </a:pPr>
                <a:endParaRPr lang="en" sz="2000" dirty="0"/>
              </a:p>
            </p:txBody>
          </p:sp>
        </mc:Choice>
        <mc:Fallback>
          <p:sp>
            <p:nvSpPr>
              <p:cNvPr id="478" name="Google Shape;478;p43"/>
              <p:cNvSpPr txBox="1">
                <a:spLocks noGrp="1" noRot="1" noChangeAspect="1" noMove="1" noResize="1" noEditPoints="1" noAdjustHandles="1" noChangeArrowheads="1" noChangeShapeType="1" noTextEdit="1"/>
              </p:cNvSpPr>
              <p:nvPr>
                <p:ph type="body" idx="1"/>
              </p:nvPr>
            </p:nvSpPr>
            <p:spPr>
              <a:xfrm>
                <a:off x="129312" y="842006"/>
                <a:ext cx="8789809" cy="1700550"/>
              </a:xfrm>
              <a:prstGeom prst="rect">
                <a:avLst/>
              </a:prstGeom>
              <a:blipFill>
                <a:blip r:embed="rId3"/>
                <a:stretch>
                  <a:fillRect/>
                </a:stretch>
              </a:blipFill>
            </p:spPr>
            <p:txBody>
              <a:bodyPr/>
              <a:lstStyle/>
              <a:p>
                <a:r>
                  <a:rPr lang="en-US">
                    <a:noFill/>
                  </a:rPr>
                  <a:t> </a:t>
                </a:r>
              </a:p>
            </p:txBody>
          </p:sp>
        </mc:Fallback>
      </mc:AlternateContent>
      <p:pic>
        <p:nvPicPr>
          <p:cNvPr id="3" name="Google Shape;504;p44" descr="A picture containing clipart&#10;&#10;Description automatically generated">
            <a:extLst>
              <a:ext uri="{FF2B5EF4-FFF2-40B4-BE49-F238E27FC236}">
                <a16:creationId xmlns:a16="http://schemas.microsoft.com/office/drawing/2014/main" id="{7DF477F3-63C7-A702-1496-E0C80CF4BE6D}"/>
              </a:ext>
            </a:extLst>
          </p:cNvPr>
          <p:cNvPicPr preferRelativeResize="0"/>
          <p:nvPr/>
        </p:nvPicPr>
        <p:blipFill>
          <a:blip r:embed="rId4">
            <a:alphaModFix/>
          </a:blip>
          <a:stretch>
            <a:fillRect/>
          </a:stretch>
        </p:blipFill>
        <p:spPr>
          <a:xfrm>
            <a:off x="7433383" y="649137"/>
            <a:ext cx="586443" cy="572699"/>
          </a:xfrm>
          <a:prstGeom prst="rect">
            <a:avLst/>
          </a:prstGeom>
          <a:noFill/>
          <a:ln>
            <a:noFill/>
          </a:ln>
        </p:spPr>
      </p:pic>
      <p:sp>
        <p:nvSpPr>
          <p:cNvPr id="5" name="Google Shape;505;p44">
            <a:extLst>
              <a:ext uri="{FF2B5EF4-FFF2-40B4-BE49-F238E27FC236}">
                <a16:creationId xmlns:a16="http://schemas.microsoft.com/office/drawing/2014/main" id="{1B6FD8C7-5A75-B814-A2E9-39D32E9D24B7}"/>
              </a:ext>
            </a:extLst>
          </p:cNvPr>
          <p:cNvSpPr txBox="1"/>
          <p:nvPr/>
        </p:nvSpPr>
        <p:spPr>
          <a:xfrm>
            <a:off x="1635315" y="659190"/>
            <a:ext cx="149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dirty="0">
                <a:latin typeface="PT Serif"/>
                <a:ea typeface="PT Serif"/>
                <a:cs typeface="PT Serif"/>
                <a:sym typeface="PT Serif"/>
              </a:rPr>
              <a:t>Challenger</a:t>
            </a:r>
            <a:endParaRPr sz="20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818472E3-3232-81F6-1E2A-40EDDCC68977}"/>
              </a:ext>
            </a:extLst>
          </p:cNvPr>
          <p:cNvSpPr txBox="1"/>
          <p:nvPr/>
        </p:nvSpPr>
        <p:spPr>
          <a:xfrm>
            <a:off x="6097100" y="659190"/>
            <a:ext cx="145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a:latin typeface="PT Serif"/>
                <a:ea typeface="PT Serif"/>
                <a:cs typeface="PT Serif"/>
                <a:sym typeface="PT Serif"/>
              </a:rPr>
              <a:t>Adversary</a:t>
            </a:r>
            <a:endParaRPr sz="2000" u="sng">
              <a:latin typeface="PT Serif"/>
              <a:ea typeface="PT Serif"/>
              <a:cs typeface="PT Serif"/>
              <a:sym typeface="PT Serif"/>
            </a:endParaRPr>
          </a:p>
        </p:txBody>
      </p:sp>
      <mc:AlternateContent xmlns:mc="http://schemas.openxmlformats.org/markup-compatibility/2006">
        <mc:Choice xmlns:a14="http://schemas.microsoft.com/office/drawing/2010/main" Requires="a14">
          <p:graphicFrame>
            <p:nvGraphicFramePr>
              <p:cNvPr id="8" name="Table 8">
                <a:extLst>
                  <a:ext uri="{FF2B5EF4-FFF2-40B4-BE49-F238E27FC236}">
                    <a16:creationId xmlns:a16="http://schemas.microsoft.com/office/drawing/2014/main" id="{A6B64A34-5E1C-9252-8B4C-BF53E13B41D3}"/>
                  </a:ext>
                </a:extLst>
              </p:cNvPr>
              <p:cNvGraphicFramePr>
                <a:graphicFrameLocks noGrp="1"/>
              </p:cNvGraphicFramePr>
              <p:nvPr>
                <p:extLst>
                  <p:ext uri="{D42A27DB-BD31-4B8C-83A1-F6EECF244321}">
                    <p14:modId xmlns:p14="http://schemas.microsoft.com/office/powerpoint/2010/main" val="264235577"/>
                  </p:ext>
                </p:extLst>
              </p:nvPr>
            </p:nvGraphicFramePr>
            <p:xfrm>
              <a:off x="878061" y="2180577"/>
              <a:ext cx="3194709" cy="1427885"/>
            </p:xfrm>
            <a:graphic>
              <a:graphicData uri="http://schemas.openxmlformats.org/drawingml/2006/table">
                <a:tbl>
                  <a:tblPr firstRow="1" bandRow="1">
                    <a:tableStyleId>{D8BEB3EA-E940-472B-8125-216AE72E8D71}</a:tableStyleId>
                  </a:tblPr>
                  <a:tblGrid>
                    <a:gridCol w="824137">
                      <a:extLst>
                        <a:ext uri="{9D8B030D-6E8A-4147-A177-3AD203B41FA5}">
                          <a16:colId xmlns:a16="http://schemas.microsoft.com/office/drawing/2014/main" val="2217439612"/>
                        </a:ext>
                      </a:extLst>
                    </a:gridCol>
                    <a:gridCol w="773218">
                      <a:extLst>
                        <a:ext uri="{9D8B030D-6E8A-4147-A177-3AD203B41FA5}">
                          <a16:colId xmlns:a16="http://schemas.microsoft.com/office/drawing/2014/main" val="3670079539"/>
                        </a:ext>
                      </a:extLst>
                    </a:gridCol>
                    <a:gridCol w="798677">
                      <a:extLst>
                        <a:ext uri="{9D8B030D-6E8A-4147-A177-3AD203B41FA5}">
                          <a16:colId xmlns:a16="http://schemas.microsoft.com/office/drawing/2014/main" val="3674562756"/>
                        </a:ext>
                      </a:extLst>
                    </a:gridCol>
                    <a:gridCol w="798677">
                      <a:extLst>
                        <a:ext uri="{9D8B030D-6E8A-4147-A177-3AD203B41FA5}">
                          <a16:colId xmlns:a16="http://schemas.microsoft.com/office/drawing/2014/main" val="1743723125"/>
                        </a:ext>
                      </a:extLst>
                    </a:gridCol>
                  </a:tblGrid>
                  <a:tr h="480065">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r>
                                      <a:rPr lang="en-US" sz="2000" b="0" i="1" smtClean="0">
                                        <a:latin typeface="Cambria Math" panose="02040503050406030204" pitchFamily="18" charset="0"/>
                                      </a:rPr>
                                      <m:t>2</m:t>
                                    </m:r>
                                  </m:sub>
                                </m:sSub>
                              </m:oMath>
                            </m:oMathPara>
                          </a14:m>
                          <a:endParaRPr lang="en-US" sz="2000" baseline="-25000" dirty="0">
                            <a:solidFill>
                              <a:schemeClr val="bg2"/>
                            </a:solidFill>
                            <a:latin typeface="PT Serif"/>
                          </a:endParaRP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r>
                                      <a:rPr lang="en-US" sz="2000" b="0" i="1" smtClean="0">
                                        <a:latin typeface="Cambria Math" panose="02040503050406030204" pitchFamily="18" charset="0"/>
                                      </a:rPr>
                                      <m:t>,</m:t>
                                    </m:r>
                                    <m:r>
                                      <a:rPr lang="en-US" sz="2000" b="0" i="1" smtClean="0">
                                        <a:latin typeface="Cambria Math" panose="02040503050406030204" pitchFamily="18" charset="0"/>
                                      </a:rPr>
                                      <m:t>2</m:t>
                                    </m:r>
                                  </m:sub>
                                </m:sSub>
                              </m:oMath>
                            </m:oMathPara>
                          </a14:m>
                          <a:endParaRPr lang="en" sz="2000" b="0" i="0" u="none" strike="noStrike" baseline="30000" noProof="0" dirty="0">
                            <a:solidFill>
                              <a:schemeClr val="bg2"/>
                            </a:solidFill>
                            <a:latin typeface="PT Serif"/>
                          </a:endParaRPr>
                        </a:p>
                      </a:txBody>
                      <a:tcPr/>
                    </a:tc>
                    <a:tc>
                      <a:txBody>
                        <a:bodyPr/>
                        <a:lstStyle/>
                        <a:p>
                          <a:r>
                            <a:rPr lang="en-US" sz="2000" dirty="0">
                              <a:solidFill>
                                <a:schemeClr val="bg2"/>
                              </a:solidFill>
                              <a:latin typeface="PT Serif"/>
                            </a:rPr>
                            <a:t>..</a:t>
                          </a: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2</m:t>
                                    </m:r>
                                  </m:sub>
                                </m:sSub>
                              </m:oMath>
                            </m:oMathPara>
                          </a14:m>
                          <a:endParaRPr lang="en" sz="2000" b="0" i="0" u="none" strike="noStrike" baseline="30000" noProof="0" dirty="0">
                            <a:solidFill>
                              <a:schemeClr val="bg2"/>
                            </a:solidFill>
                            <a:latin typeface="PT Serif"/>
                          </a:endParaRPr>
                        </a:p>
                      </a:txBody>
                      <a:tcPr/>
                    </a:tc>
                    <a:extLst>
                      <a:ext uri="{0D108BD9-81ED-4DB2-BD59-A6C34878D82A}">
                        <a16:rowId xmlns:a16="http://schemas.microsoft.com/office/drawing/2014/main" val="1975314615"/>
                      </a:ext>
                    </a:extLst>
                  </a:tr>
                  <a:tr h="467755">
                    <a:tc>
                      <a:txBody>
                        <a:bodyPr/>
                        <a:lstStyle/>
                        <a:p>
                          <a:r>
                            <a:rPr lang="en-US" sz="2000" dirty="0">
                              <a:solidFill>
                                <a:schemeClr val="bg2"/>
                              </a:solidFill>
                              <a:latin typeface="PT Serif"/>
                            </a:rPr>
                            <a:t>:</a:t>
                          </a:r>
                        </a:p>
                      </a:txBody>
                      <a:tcPr/>
                    </a:tc>
                    <a:tc>
                      <a:txBody>
                        <a:bodyPr/>
                        <a:lstStyle/>
                        <a:p>
                          <a:r>
                            <a:rPr lang="en-US" sz="2000" dirty="0">
                              <a:solidFill>
                                <a:schemeClr val="bg2"/>
                              </a:solidFill>
                              <a:latin typeface="PT Serif"/>
                            </a:rPr>
                            <a:t>:</a:t>
                          </a:r>
                        </a:p>
                      </a:txBody>
                      <a:tcPr/>
                    </a:tc>
                    <a:tc>
                      <a:txBody>
                        <a:bodyPr/>
                        <a:lstStyle/>
                        <a:p>
                          <a:r>
                            <a:rPr lang="en-US" sz="2000">
                              <a:solidFill>
                                <a:schemeClr val="bg2"/>
                              </a:solidFill>
                              <a:latin typeface="PT Serif"/>
                            </a:rPr>
                            <a:t>:</a:t>
                          </a:r>
                        </a:p>
                      </a:txBody>
                      <a:tcPr/>
                    </a:tc>
                    <a:tc>
                      <a:txBody>
                        <a:bodyPr/>
                        <a:lstStyle/>
                        <a:p>
                          <a:r>
                            <a:rPr lang="en-US" sz="2000">
                              <a:solidFill>
                                <a:schemeClr val="bg2"/>
                              </a:solidFill>
                              <a:latin typeface="PT Serif"/>
                            </a:rPr>
                            <a:t>:</a:t>
                          </a:r>
                        </a:p>
                      </a:txBody>
                      <a:tcPr/>
                    </a:tc>
                    <a:extLst>
                      <a:ext uri="{0D108BD9-81ED-4DB2-BD59-A6C34878D82A}">
                        <a16:rowId xmlns:a16="http://schemas.microsoft.com/office/drawing/2014/main" val="2234397644"/>
                      </a:ext>
                    </a:extLst>
                  </a:tr>
                  <a:tr h="480065">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r>
                                      <a:rPr lang="en-US" sz="2000" b="0" i="1" smtClean="0">
                                        <a:latin typeface="Cambria Math" panose="02040503050406030204" pitchFamily="18" charset="0"/>
                                      </a:rPr>
                                      <m:t>𝐸</m:t>
                                    </m:r>
                                  </m:sub>
                                </m:sSub>
                              </m:oMath>
                            </m:oMathPara>
                          </a14:m>
                          <a:endParaRPr lang="en-US" sz="2000" baseline="30000" dirty="0">
                            <a:solidFill>
                              <a:schemeClr val="bg2"/>
                            </a:solidFill>
                            <a:latin typeface="PT Serif"/>
                          </a:endParaRP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r>
                                      <a:rPr lang="en-US" sz="2000" b="0" i="1" smtClean="0">
                                        <a:latin typeface="Cambria Math" panose="02040503050406030204" pitchFamily="18" charset="0"/>
                                      </a:rPr>
                                      <m:t>,</m:t>
                                    </m:r>
                                    <m:r>
                                      <a:rPr lang="en-US" sz="2000" b="0" i="1" smtClean="0">
                                        <a:latin typeface="Cambria Math" panose="02040503050406030204" pitchFamily="18" charset="0"/>
                                      </a:rPr>
                                      <m:t>𝐸</m:t>
                                    </m:r>
                                  </m:sub>
                                </m:sSub>
                              </m:oMath>
                            </m:oMathPara>
                          </a14:m>
                          <a:endParaRPr lang="en-US" sz="2000" baseline="30000" dirty="0">
                            <a:solidFill>
                              <a:schemeClr val="bg2"/>
                            </a:solidFill>
                            <a:latin typeface="PT Serif"/>
                          </a:endParaRPr>
                        </a:p>
                      </a:txBody>
                      <a:tcPr/>
                    </a:tc>
                    <a:tc>
                      <a:txBody>
                        <a:bodyPr/>
                        <a:lstStyle/>
                        <a:p>
                          <a:r>
                            <a:rPr lang="en-US" sz="2000" dirty="0">
                              <a:solidFill>
                                <a:schemeClr val="bg2"/>
                              </a:solidFill>
                              <a:latin typeface="PT Serif"/>
                            </a:rPr>
                            <a:t>..</a:t>
                          </a: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𝐸</m:t>
                                    </m:r>
                                  </m:sub>
                                </m:sSub>
                              </m:oMath>
                            </m:oMathPara>
                          </a14:m>
                          <a:endParaRPr lang="en-US" sz="2000" baseline="30000" dirty="0">
                            <a:solidFill>
                              <a:schemeClr val="bg2"/>
                            </a:solidFill>
                            <a:latin typeface="PT Serif"/>
                          </a:endParaRPr>
                        </a:p>
                      </a:txBody>
                      <a:tcPr/>
                    </a:tc>
                    <a:extLst>
                      <a:ext uri="{0D108BD9-81ED-4DB2-BD59-A6C34878D82A}">
                        <a16:rowId xmlns:a16="http://schemas.microsoft.com/office/drawing/2014/main" val="1773997693"/>
                      </a:ext>
                    </a:extLst>
                  </a:tr>
                </a:tbl>
              </a:graphicData>
            </a:graphic>
          </p:graphicFrame>
        </mc:Choice>
        <mc:Fallback>
          <p:graphicFrame>
            <p:nvGraphicFramePr>
              <p:cNvPr id="8" name="Table 8">
                <a:extLst>
                  <a:ext uri="{FF2B5EF4-FFF2-40B4-BE49-F238E27FC236}">
                    <a16:creationId xmlns:a16="http://schemas.microsoft.com/office/drawing/2014/main" id="{A6B64A34-5E1C-9252-8B4C-BF53E13B41D3}"/>
                  </a:ext>
                </a:extLst>
              </p:cNvPr>
              <p:cNvGraphicFramePr>
                <a:graphicFrameLocks noGrp="1"/>
              </p:cNvGraphicFramePr>
              <p:nvPr>
                <p:extLst>
                  <p:ext uri="{D42A27DB-BD31-4B8C-83A1-F6EECF244321}">
                    <p14:modId xmlns:p14="http://schemas.microsoft.com/office/powerpoint/2010/main" val="264235577"/>
                  </p:ext>
                </p:extLst>
              </p:nvPr>
            </p:nvGraphicFramePr>
            <p:xfrm>
              <a:off x="878061" y="2180577"/>
              <a:ext cx="3194709" cy="1427885"/>
            </p:xfrm>
            <a:graphic>
              <a:graphicData uri="http://schemas.openxmlformats.org/drawingml/2006/table">
                <a:tbl>
                  <a:tblPr firstRow="1" bandRow="1">
                    <a:tableStyleId>{D8BEB3EA-E940-472B-8125-216AE72E8D71}</a:tableStyleId>
                  </a:tblPr>
                  <a:tblGrid>
                    <a:gridCol w="824137">
                      <a:extLst>
                        <a:ext uri="{9D8B030D-6E8A-4147-A177-3AD203B41FA5}">
                          <a16:colId xmlns:a16="http://schemas.microsoft.com/office/drawing/2014/main" val="2217439612"/>
                        </a:ext>
                      </a:extLst>
                    </a:gridCol>
                    <a:gridCol w="773218">
                      <a:extLst>
                        <a:ext uri="{9D8B030D-6E8A-4147-A177-3AD203B41FA5}">
                          <a16:colId xmlns:a16="http://schemas.microsoft.com/office/drawing/2014/main" val="3670079539"/>
                        </a:ext>
                      </a:extLst>
                    </a:gridCol>
                    <a:gridCol w="798677">
                      <a:extLst>
                        <a:ext uri="{9D8B030D-6E8A-4147-A177-3AD203B41FA5}">
                          <a16:colId xmlns:a16="http://schemas.microsoft.com/office/drawing/2014/main" val="3674562756"/>
                        </a:ext>
                      </a:extLst>
                    </a:gridCol>
                    <a:gridCol w="798677">
                      <a:extLst>
                        <a:ext uri="{9D8B030D-6E8A-4147-A177-3AD203B41FA5}">
                          <a16:colId xmlns:a16="http://schemas.microsoft.com/office/drawing/2014/main" val="1743723125"/>
                        </a:ext>
                      </a:extLst>
                    </a:gridCol>
                  </a:tblGrid>
                  <a:tr h="480065">
                    <a:tc>
                      <a:txBody>
                        <a:bodyPr/>
                        <a:lstStyle/>
                        <a:p>
                          <a:endParaRPr lang="en-US"/>
                        </a:p>
                      </a:txBody>
                      <a:tcPr>
                        <a:blipFill>
                          <a:blip r:embed="rId5"/>
                          <a:stretch>
                            <a:fillRect l="-1538" t="-7895" r="-289231" b="-205263"/>
                          </a:stretch>
                        </a:blipFill>
                      </a:tcPr>
                    </a:tc>
                    <a:tc>
                      <a:txBody>
                        <a:bodyPr/>
                        <a:lstStyle/>
                        <a:p>
                          <a:endParaRPr lang="en-US"/>
                        </a:p>
                      </a:txBody>
                      <a:tcPr>
                        <a:blipFill>
                          <a:blip r:embed="rId5"/>
                          <a:stretch>
                            <a:fillRect l="-108197" t="-7895" r="-208197" b="-205263"/>
                          </a:stretch>
                        </a:blipFill>
                      </a:tcPr>
                    </a:tc>
                    <a:tc>
                      <a:txBody>
                        <a:bodyPr/>
                        <a:lstStyle/>
                        <a:p>
                          <a:r>
                            <a:rPr lang="en-US" sz="2000" dirty="0">
                              <a:solidFill>
                                <a:schemeClr val="bg2"/>
                              </a:solidFill>
                              <a:latin typeface="PT Serif"/>
                            </a:rPr>
                            <a:t>..</a:t>
                          </a:r>
                        </a:p>
                      </a:txBody>
                      <a:tcPr/>
                    </a:tc>
                    <a:tc>
                      <a:txBody>
                        <a:bodyPr/>
                        <a:lstStyle/>
                        <a:p>
                          <a:endParaRPr lang="en-US"/>
                        </a:p>
                      </a:txBody>
                      <a:tcPr>
                        <a:blipFill>
                          <a:blip r:embed="rId5"/>
                          <a:stretch>
                            <a:fillRect l="-301587" t="-7895" r="-1587" b="-205263"/>
                          </a:stretch>
                        </a:blipFill>
                      </a:tcPr>
                    </a:tc>
                    <a:extLst>
                      <a:ext uri="{0D108BD9-81ED-4DB2-BD59-A6C34878D82A}">
                        <a16:rowId xmlns:a16="http://schemas.microsoft.com/office/drawing/2014/main" val="1975314615"/>
                      </a:ext>
                    </a:extLst>
                  </a:tr>
                  <a:tr h="467755">
                    <a:tc>
                      <a:txBody>
                        <a:bodyPr/>
                        <a:lstStyle/>
                        <a:p>
                          <a:r>
                            <a:rPr lang="en-US" sz="2000" dirty="0">
                              <a:solidFill>
                                <a:schemeClr val="bg2"/>
                              </a:solidFill>
                              <a:latin typeface="PT Serif"/>
                            </a:rPr>
                            <a:t>:</a:t>
                          </a:r>
                        </a:p>
                      </a:txBody>
                      <a:tcPr/>
                    </a:tc>
                    <a:tc>
                      <a:txBody>
                        <a:bodyPr/>
                        <a:lstStyle/>
                        <a:p>
                          <a:r>
                            <a:rPr lang="en-US" sz="2000" dirty="0">
                              <a:solidFill>
                                <a:schemeClr val="bg2"/>
                              </a:solidFill>
                              <a:latin typeface="PT Serif"/>
                            </a:rPr>
                            <a:t>:</a:t>
                          </a:r>
                        </a:p>
                      </a:txBody>
                      <a:tcPr/>
                    </a:tc>
                    <a:tc>
                      <a:txBody>
                        <a:bodyPr/>
                        <a:lstStyle/>
                        <a:p>
                          <a:r>
                            <a:rPr lang="en-US" sz="2000">
                              <a:solidFill>
                                <a:schemeClr val="bg2"/>
                              </a:solidFill>
                              <a:latin typeface="PT Serif"/>
                            </a:rPr>
                            <a:t>:</a:t>
                          </a:r>
                        </a:p>
                      </a:txBody>
                      <a:tcPr/>
                    </a:tc>
                    <a:tc>
                      <a:txBody>
                        <a:bodyPr/>
                        <a:lstStyle/>
                        <a:p>
                          <a:r>
                            <a:rPr lang="en-US" sz="2000">
                              <a:solidFill>
                                <a:schemeClr val="bg2"/>
                              </a:solidFill>
                              <a:latin typeface="PT Serif"/>
                            </a:rPr>
                            <a:t>:</a:t>
                          </a:r>
                        </a:p>
                      </a:txBody>
                      <a:tcPr/>
                    </a:tc>
                    <a:extLst>
                      <a:ext uri="{0D108BD9-81ED-4DB2-BD59-A6C34878D82A}">
                        <a16:rowId xmlns:a16="http://schemas.microsoft.com/office/drawing/2014/main" val="2234397644"/>
                      </a:ext>
                    </a:extLst>
                  </a:tr>
                  <a:tr h="480065">
                    <a:tc>
                      <a:txBody>
                        <a:bodyPr/>
                        <a:lstStyle/>
                        <a:p>
                          <a:endParaRPr lang="en-US"/>
                        </a:p>
                      </a:txBody>
                      <a:tcPr>
                        <a:blipFill>
                          <a:blip r:embed="rId5"/>
                          <a:stretch>
                            <a:fillRect l="-1538" t="-207895" r="-289231" b="-5263"/>
                          </a:stretch>
                        </a:blipFill>
                      </a:tcPr>
                    </a:tc>
                    <a:tc>
                      <a:txBody>
                        <a:bodyPr/>
                        <a:lstStyle/>
                        <a:p>
                          <a:endParaRPr lang="en-US"/>
                        </a:p>
                      </a:txBody>
                      <a:tcPr>
                        <a:blipFill>
                          <a:blip r:embed="rId5"/>
                          <a:stretch>
                            <a:fillRect l="-108197" t="-207895" r="-208197" b="-5263"/>
                          </a:stretch>
                        </a:blipFill>
                      </a:tcPr>
                    </a:tc>
                    <a:tc>
                      <a:txBody>
                        <a:bodyPr/>
                        <a:lstStyle/>
                        <a:p>
                          <a:r>
                            <a:rPr lang="en-US" sz="2000" dirty="0">
                              <a:solidFill>
                                <a:schemeClr val="bg2"/>
                              </a:solidFill>
                              <a:latin typeface="PT Serif"/>
                            </a:rPr>
                            <a:t>..</a:t>
                          </a:r>
                        </a:p>
                      </a:txBody>
                      <a:tcPr/>
                    </a:tc>
                    <a:tc>
                      <a:txBody>
                        <a:bodyPr/>
                        <a:lstStyle/>
                        <a:p>
                          <a:endParaRPr lang="en-US"/>
                        </a:p>
                      </a:txBody>
                      <a:tcPr>
                        <a:blipFill>
                          <a:blip r:embed="rId5"/>
                          <a:stretch>
                            <a:fillRect l="-301587" t="-207895" r="-1587" b="-5263"/>
                          </a:stretch>
                        </a:blipFill>
                      </a:tcPr>
                    </a:tc>
                    <a:extLst>
                      <a:ext uri="{0D108BD9-81ED-4DB2-BD59-A6C34878D82A}">
                        <a16:rowId xmlns:a16="http://schemas.microsoft.com/office/drawing/2014/main" val="1773997693"/>
                      </a:ext>
                    </a:extLst>
                  </a:tr>
                </a:tbl>
              </a:graphicData>
            </a:graphic>
          </p:graphicFrame>
        </mc:Fallback>
      </mc:AlternateContent>
      <mc:AlternateContent xmlns:mc="http://schemas.openxmlformats.org/markup-compatibility/2006">
        <mc:Choice xmlns:a14="http://schemas.microsoft.com/office/drawing/2010/main" Requires="a14">
          <p:sp>
            <p:nvSpPr>
              <p:cNvPr id="10" name="Google Shape;485;p44">
                <a:extLst>
                  <a:ext uri="{FF2B5EF4-FFF2-40B4-BE49-F238E27FC236}">
                    <a16:creationId xmlns:a16="http://schemas.microsoft.com/office/drawing/2014/main" id="{5F18E51D-26FA-5315-6090-115BBE6FD6AC}"/>
                  </a:ext>
                </a:extLst>
              </p:cNvPr>
              <p:cNvSpPr txBox="1"/>
              <p:nvPr/>
            </p:nvSpPr>
            <p:spPr>
              <a:xfrm>
                <a:off x="5016513" y="897051"/>
                <a:ext cx="1027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PT Serif"/>
                          <a:cs typeface="PT Serif"/>
                          <a:sym typeface="PT Serif"/>
                        </a:rPr>
                        <m:t>𝑛</m:t>
                      </m:r>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𝑡</m:t>
                      </m:r>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𝐸</m:t>
                      </m:r>
                    </m:oMath>
                  </m:oMathPara>
                </a14:m>
                <a:endParaRPr sz="2000" dirty="0">
                  <a:latin typeface="PT Serif"/>
                  <a:ea typeface="PT Serif"/>
                  <a:cs typeface="PT Serif"/>
                  <a:sym typeface="PT Serif"/>
                </a:endParaRPr>
              </a:p>
            </p:txBody>
          </p:sp>
        </mc:Choice>
        <mc:Fallback>
          <p:sp>
            <p:nvSpPr>
              <p:cNvPr id="10" name="Google Shape;485;p44">
                <a:extLst>
                  <a:ext uri="{FF2B5EF4-FFF2-40B4-BE49-F238E27FC236}">
                    <a16:creationId xmlns:a16="http://schemas.microsoft.com/office/drawing/2014/main" id="{5F18E51D-26FA-5315-6090-115BBE6FD6AC}"/>
                  </a:ext>
                </a:extLst>
              </p:cNvPr>
              <p:cNvSpPr txBox="1">
                <a:spLocks noRot="1" noChangeAspect="1" noMove="1" noResize="1" noEditPoints="1" noAdjustHandles="1" noChangeArrowheads="1" noChangeShapeType="1" noTextEdit="1"/>
              </p:cNvSpPr>
              <p:nvPr/>
            </p:nvSpPr>
            <p:spPr>
              <a:xfrm>
                <a:off x="5016513" y="897051"/>
                <a:ext cx="1027050" cy="492412"/>
              </a:xfrm>
              <a:prstGeom prst="rect">
                <a:avLst/>
              </a:prstGeom>
              <a:blipFill>
                <a:blip r:embed="rId6"/>
                <a:stretch>
                  <a:fillRect b="-5000"/>
                </a:stretch>
              </a:blipFill>
              <a:ln>
                <a:noFill/>
              </a:ln>
            </p:spPr>
            <p:txBody>
              <a:bodyPr/>
              <a:lstStyle/>
              <a:p>
                <a:r>
                  <a:rPr lang="en-US">
                    <a:noFill/>
                  </a:rPr>
                  <a:t> </a:t>
                </a:r>
              </a:p>
            </p:txBody>
          </p:sp>
        </mc:Fallback>
      </mc:AlternateContent>
      <p:cxnSp>
        <p:nvCxnSpPr>
          <p:cNvPr id="12" name="Google Shape;484;p44">
            <a:extLst>
              <a:ext uri="{FF2B5EF4-FFF2-40B4-BE49-F238E27FC236}">
                <a16:creationId xmlns:a16="http://schemas.microsoft.com/office/drawing/2014/main" id="{3ED5057A-017E-ABE3-D212-23BABDE65E68}"/>
              </a:ext>
            </a:extLst>
          </p:cNvPr>
          <p:cNvCxnSpPr>
            <a:cxnSpLocks/>
          </p:cNvCxnSpPr>
          <p:nvPr/>
        </p:nvCxnSpPr>
        <p:spPr>
          <a:xfrm flipH="1">
            <a:off x="4331188" y="1317471"/>
            <a:ext cx="2328026" cy="0"/>
          </a:xfrm>
          <a:prstGeom prst="straightConnector1">
            <a:avLst/>
          </a:prstGeom>
          <a:noFill/>
          <a:ln w="15875" cap="flat" cmpd="sng">
            <a:solidFill>
              <a:schemeClr val="dk2"/>
            </a:solidFill>
            <a:prstDash val="solid"/>
            <a:round/>
            <a:headEnd type="none" w="med" len="med"/>
            <a:tailEnd type="triangle" w="med" len="med"/>
          </a:ln>
        </p:spPr>
      </p:cxnSp>
      <p:cxnSp>
        <p:nvCxnSpPr>
          <p:cNvPr id="13" name="Straight Arrow Connector 12">
            <a:extLst>
              <a:ext uri="{FF2B5EF4-FFF2-40B4-BE49-F238E27FC236}">
                <a16:creationId xmlns:a16="http://schemas.microsoft.com/office/drawing/2014/main" id="{AF189352-5002-52E0-9932-E3B42732AB3D}"/>
              </a:ext>
            </a:extLst>
          </p:cNvPr>
          <p:cNvCxnSpPr>
            <a:cxnSpLocks/>
          </p:cNvCxnSpPr>
          <p:nvPr/>
        </p:nvCxnSpPr>
        <p:spPr>
          <a:xfrm flipH="1">
            <a:off x="666608" y="2204920"/>
            <a:ext cx="0" cy="1348315"/>
          </a:xfrm>
          <a:prstGeom prst="straightConnector1">
            <a:avLst/>
          </a:prstGeom>
          <a:ln w="381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26C28A8-AD85-DD4A-4956-A96998A09C40}"/>
              </a:ext>
            </a:extLst>
          </p:cNvPr>
          <p:cNvSpPr txBox="1"/>
          <p:nvPr/>
        </p:nvSpPr>
        <p:spPr>
          <a:xfrm>
            <a:off x="-37475" y="2644457"/>
            <a:ext cx="801971" cy="400110"/>
          </a:xfrm>
          <a:prstGeom prst="rect">
            <a:avLst/>
          </a:prstGeom>
          <a:noFill/>
        </p:spPr>
        <p:txBody>
          <a:bodyPr wrap="square" rtlCol="0">
            <a:spAutoFit/>
          </a:bodyPr>
          <a:lstStyle/>
          <a:p>
            <a:r>
              <a:rPr lang="en-US" sz="2000">
                <a:solidFill>
                  <a:schemeClr val="accent1"/>
                </a:solidFill>
                <a:latin typeface="PT Serif" panose="020A0603040505020204" pitchFamily="18" charset="77"/>
              </a:rPr>
              <a:t>Time</a:t>
            </a:r>
          </a:p>
        </p:txBody>
      </p:sp>
      <p:cxnSp>
        <p:nvCxnSpPr>
          <p:cNvPr id="4" name="Google Shape;487;p44">
            <a:extLst>
              <a:ext uri="{FF2B5EF4-FFF2-40B4-BE49-F238E27FC236}">
                <a16:creationId xmlns:a16="http://schemas.microsoft.com/office/drawing/2014/main" id="{7C423154-FD8C-CAE2-3845-F5FF9A3ABB27}"/>
              </a:ext>
            </a:extLst>
          </p:cNvPr>
          <p:cNvCxnSpPr/>
          <p:nvPr/>
        </p:nvCxnSpPr>
        <p:spPr>
          <a:xfrm rot="10800000" flipH="1">
            <a:off x="4072774" y="4358511"/>
            <a:ext cx="2731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6" name="Google Shape;488;p44">
                <a:extLst>
                  <a:ext uri="{FF2B5EF4-FFF2-40B4-BE49-F238E27FC236}">
                    <a16:creationId xmlns:a16="http://schemas.microsoft.com/office/drawing/2014/main" id="{CC206E70-1E52-1BDB-C184-45DEDD54AD62}"/>
                  </a:ext>
                </a:extLst>
              </p:cNvPr>
              <p:cNvSpPr txBox="1"/>
              <p:nvPr/>
            </p:nvSpPr>
            <p:spPr>
              <a:xfrm>
                <a:off x="5198649" y="3917163"/>
                <a:ext cx="5865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PT Serif"/>
                          <a:cs typeface="PT Serif"/>
                          <a:sym typeface="PT Serif"/>
                        </a:rPr>
                        <m:t>𝑝𝑘</m:t>
                      </m:r>
                    </m:oMath>
                  </m:oMathPara>
                </a14:m>
                <a:endParaRPr sz="2000" dirty="0">
                  <a:latin typeface="PT Serif"/>
                  <a:ea typeface="PT Serif"/>
                  <a:cs typeface="PT Serif"/>
                  <a:sym typeface="PT Serif"/>
                </a:endParaRPr>
              </a:p>
            </p:txBody>
          </p:sp>
        </mc:Choice>
        <mc:Fallback>
          <p:sp>
            <p:nvSpPr>
              <p:cNvPr id="6" name="Google Shape;488;p44">
                <a:extLst>
                  <a:ext uri="{FF2B5EF4-FFF2-40B4-BE49-F238E27FC236}">
                    <a16:creationId xmlns:a16="http://schemas.microsoft.com/office/drawing/2014/main" id="{CC206E70-1E52-1BDB-C184-45DEDD54AD62}"/>
                  </a:ext>
                </a:extLst>
              </p:cNvPr>
              <p:cNvSpPr txBox="1">
                <a:spLocks noRot="1" noChangeAspect="1" noMove="1" noResize="1" noEditPoints="1" noAdjustHandles="1" noChangeArrowheads="1" noChangeShapeType="1" noTextEdit="1"/>
              </p:cNvSpPr>
              <p:nvPr/>
            </p:nvSpPr>
            <p:spPr>
              <a:xfrm>
                <a:off x="5198649" y="3917163"/>
                <a:ext cx="586500" cy="492412"/>
              </a:xfrm>
              <a:prstGeom prst="rect">
                <a:avLst/>
              </a:prstGeom>
              <a:blipFill>
                <a:blip r:embed="rId7"/>
                <a:stretch>
                  <a:fillRect/>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2DD96A86-7EC0-12E3-F9FB-64A404DC2A69}"/>
              </a:ext>
            </a:extLst>
          </p:cNvPr>
          <p:cNvSpPr txBox="1"/>
          <p:nvPr/>
        </p:nvSpPr>
        <p:spPr>
          <a:xfrm>
            <a:off x="4547727" y="1660656"/>
            <a:ext cx="253447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Keys for epoch 1</a:t>
            </a:r>
          </a:p>
        </p:txBody>
      </p:sp>
      <p:sp>
        <p:nvSpPr>
          <p:cNvPr id="18" name="TextBox 17">
            <a:extLst>
              <a:ext uri="{FF2B5EF4-FFF2-40B4-BE49-F238E27FC236}">
                <a16:creationId xmlns:a16="http://schemas.microsoft.com/office/drawing/2014/main" id="{BB2CFDF3-561B-AF5B-923A-BF55B349A72A}"/>
              </a:ext>
            </a:extLst>
          </p:cNvPr>
          <p:cNvSpPr txBox="1"/>
          <p:nvPr/>
        </p:nvSpPr>
        <p:spPr>
          <a:xfrm>
            <a:off x="4553272" y="2200202"/>
            <a:ext cx="253447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Keys for epoch 2</a:t>
            </a:r>
          </a:p>
        </p:txBody>
      </p:sp>
      <p:sp>
        <p:nvSpPr>
          <p:cNvPr id="22" name="TextBox 21">
            <a:extLst>
              <a:ext uri="{FF2B5EF4-FFF2-40B4-BE49-F238E27FC236}">
                <a16:creationId xmlns:a16="http://schemas.microsoft.com/office/drawing/2014/main" id="{6E21D9B3-8A51-91B9-0204-7042E2D322AD}"/>
              </a:ext>
            </a:extLst>
          </p:cNvPr>
          <p:cNvSpPr txBox="1"/>
          <p:nvPr/>
        </p:nvSpPr>
        <p:spPr>
          <a:xfrm>
            <a:off x="4557666" y="3188787"/>
            <a:ext cx="253447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Keys for epoch E</a:t>
            </a:r>
          </a:p>
        </p:txBody>
      </p:sp>
      <p:cxnSp>
        <p:nvCxnSpPr>
          <p:cNvPr id="23" name="Straight Arrow Connector 22">
            <a:extLst>
              <a:ext uri="{FF2B5EF4-FFF2-40B4-BE49-F238E27FC236}">
                <a16:creationId xmlns:a16="http://schemas.microsoft.com/office/drawing/2014/main" id="{6ED60A30-D3F7-BD80-71AE-82D2218CFFDD}"/>
              </a:ext>
            </a:extLst>
          </p:cNvPr>
          <p:cNvCxnSpPr>
            <a:cxnSpLocks/>
            <a:stCxn id="22" idx="1"/>
          </p:cNvCxnSpPr>
          <p:nvPr/>
        </p:nvCxnSpPr>
        <p:spPr>
          <a:xfrm flipH="1">
            <a:off x="4250044" y="3388842"/>
            <a:ext cx="307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0019F6B-455A-1740-F833-D057C81D91BE}"/>
              </a:ext>
            </a:extLst>
          </p:cNvPr>
          <p:cNvCxnSpPr>
            <a:cxnSpLocks/>
          </p:cNvCxnSpPr>
          <p:nvPr/>
        </p:nvCxnSpPr>
        <p:spPr>
          <a:xfrm flipH="1">
            <a:off x="4231206" y="2388302"/>
            <a:ext cx="307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57F43DD-FC45-D6E4-E7B8-79D4ADD0B358}"/>
              </a:ext>
            </a:extLst>
          </p:cNvPr>
          <p:cNvCxnSpPr>
            <a:cxnSpLocks/>
          </p:cNvCxnSpPr>
          <p:nvPr/>
        </p:nvCxnSpPr>
        <p:spPr>
          <a:xfrm flipH="1">
            <a:off x="4234521" y="1864843"/>
            <a:ext cx="307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childTnLst>
                                </p:cTn>
                              </p:par>
                              <p:par>
                                <p:cTn id="57" presetID="10" presetClass="entr" presetSubtype="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p:bldP spid="2" grpId="0"/>
      <p:bldP spid="9" grpId="0"/>
      <p:bldP spid="18"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Signatures</a:t>
            </a:r>
            <a:endParaRPr/>
          </a:p>
        </p:txBody>
      </p:sp>
      <p:sp>
        <p:nvSpPr>
          <p:cNvPr id="62" name="Google Shape;62;p1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Used to digitally sign messages / transactions etc</a:t>
            </a:r>
            <a:endParaRPr sz="2000"/>
          </a:p>
        </p:txBody>
      </p:sp>
      <p:pic>
        <p:nvPicPr>
          <p:cNvPr id="63" name="Google Shape;63;p14"/>
          <p:cNvPicPr preferRelativeResize="0"/>
          <p:nvPr/>
        </p:nvPicPr>
        <p:blipFill>
          <a:blip r:embed="rId3">
            <a:alphaModFix/>
          </a:blip>
          <a:stretch>
            <a:fillRect/>
          </a:stretch>
        </p:blipFill>
        <p:spPr>
          <a:xfrm>
            <a:off x="1555500" y="1228175"/>
            <a:ext cx="1739226" cy="1739226"/>
          </a:xfrm>
          <a:prstGeom prst="rect">
            <a:avLst/>
          </a:prstGeom>
          <a:noFill/>
          <a:ln>
            <a:noFill/>
          </a:ln>
        </p:spPr>
      </p:pic>
      <p:pic>
        <p:nvPicPr>
          <p:cNvPr id="64" name="Google Shape;64;p14"/>
          <p:cNvPicPr preferRelativeResize="0"/>
          <p:nvPr/>
        </p:nvPicPr>
        <p:blipFill>
          <a:blip r:embed="rId4">
            <a:alphaModFix/>
          </a:blip>
          <a:stretch>
            <a:fillRect/>
          </a:stretch>
        </p:blipFill>
        <p:spPr>
          <a:xfrm>
            <a:off x="1555500" y="3151300"/>
            <a:ext cx="1739226" cy="1739226"/>
          </a:xfrm>
          <a:prstGeom prst="rect">
            <a:avLst/>
          </a:prstGeom>
          <a:noFill/>
          <a:ln>
            <a:noFill/>
          </a:ln>
        </p:spPr>
      </p:pic>
      <p:pic>
        <p:nvPicPr>
          <p:cNvPr id="65" name="Google Shape;65;p14"/>
          <p:cNvPicPr preferRelativeResize="0"/>
          <p:nvPr/>
        </p:nvPicPr>
        <p:blipFill>
          <a:blip r:embed="rId5">
            <a:alphaModFix/>
          </a:blip>
          <a:stretch>
            <a:fillRect/>
          </a:stretch>
        </p:blipFill>
        <p:spPr>
          <a:xfrm>
            <a:off x="5849306" y="1228175"/>
            <a:ext cx="1739226" cy="1739226"/>
          </a:xfrm>
          <a:prstGeom prst="rect">
            <a:avLst/>
          </a:prstGeom>
          <a:noFill/>
          <a:ln>
            <a:noFill/>
          </a:ln>
        </p:spPr>
      </p:pic>
      <p:pic>
        <p:nvPicPr>
          <p:cNvPr id="66" name="Google Shape;66;p14"/>
          <p:cNvPicPr preferRelativeResize="0"/>
          <p:nvPr/>
        </p:nvPicPr>
        <p:blipFill>
          <a:blip r:embed="rId6">
            <a:alphaModFix/>
          </a:blip>
          <a:stretch>
            <a:fillRect/>
          </a:stretch>
        </p:blipFill>
        <p:spPr>
          <a:xfrm>
            <a:off x="5849300" y="3151300"/>
            <a:ext cx="1739226" cy="1739226"/>
          </a:xfrm>
          <a:prstGeom prst="rect">
            <a:avLst/>
          </a:prstGeom>
          <a:noFill/>
          <a:ln>
            <a:noFill/>
          </a:ln>
        </p:spPr>
      </p:pic>
      <p:pic>
        <p:nvPicPr>
          <p:cNvPr id="67" name="Google Shape;67;p14"/>
          <p:cNvPicPr preferRelativeResize="0"/>
          <p:nvPr/>
        </p:nvPicPr>
        <p:blipFill>
          <a:blip r:embed="rId7">
            <a:alphaModFix/>
          </a:blip>
          <a:stretch>
            <a:fillRect/>
          </a:stretch>
        </p:blipFill>
        <p:spPr>
          <a:xfrm>
            <a:off x="3500438" y="2039238"/>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r>
              <a:rPr lang="en" dirty="0"/>
              <a:t>Defining Unforgeability for ATS with Proactive Refresh</a:t>
            </a:r>
            <a:endParaRPr dirty="0"/>
          </a:p>
        </p:txBody>
      </p:sp>
      <p:cxnSp>
        <p:nvCxnSpPr>
          <p:cNvPr id="489" name="Google Shape;489;p44"/>
          <p:cNvCxnSpPr/>
          <p:nvPr/>
        </p:nvCxnSpPr>
        <p:spPr>
          <a:xfrm flipH="1">
            <a:off x="3294779" y="1517974"/>
            <a:ext cx="1717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490" name="Google Shape;490;p44"/>
              <p:cNvSpPr txBox="1"/>
              <p:nvPr/>
            </p:nvSpPr>
            <p:spPr>
              <a:xfrm>
                <a:off x="3838679" y="1131384"/>
                <a:ext cx="17088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skOracle(</a:t>
                </a:r>
                <a14:m>
                  <m:oMath xmlns:m="http://schemas.openxmlformats.org/officeDocument/2006/math">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p:sp>
            <p:nvSpPr>
              <p:cNvPr id="490" name="Google Shape;490;p44"/>
              <p:cNvSpPr txBox="1">
                <a:spLocks noRot="1" noChangeAspect="1" noMove="1" noResize="1" noEditPoints="1" noAdjustHandles="1" noChangeArrowheads="1" noChangeShapeType="1" noTextEdit="1"/>
              </p:cNvSpPr>
              <p:nvPr/>
            </p:nvSpPr>
            <p:spPr>
              <a:xfrm>
                <a:off x="3838679" y="1131384"/>
                <a:ext cx="1708800" cy="492412"/>
              </a:xfrm>
              <a:prstGeom prst="rect">
                <a:avLst/>
              </a:prstGeom>
              <a:blipFill>
                <a:blip r:embed="rId3"/>
                <a:stretch>
                  <a:fillRect l="-3704" r="-741" b="-12821"/>
                </a:stretch>
              </a:blipFill>
              <a:ln>
                <a:noFill/>
              </a:ln>
            </p:spPr>
            <p:txBody>
              <a:bodyPr/>
              <a:lstStyle/>
              <a:p>
                <a:r>
                  <a:rPr lang="en-US">
                    <a:noFill/>
                  </a:rPr>
                  <a:t> </a:t>
                </a:r>
              </a:p>
            </p:txBody>
          </p:sp>
        </mc:Fallback>
      </mc:AlternateContent>
      <p:cxnSp>
        <p:nvCxnSpPr>
          <p:cNvPr id="492" name="Google Shape;492;p44"/>
          <p:cNvCxnSpPr/>
          <p:nvPr/>
        </p:nvCxnSpPr>
        <p:spPr>
          <a:xfrm rot="10800000" flipH="1">
            <a:off x="3322154" y="2051917"/>
            <a:ext cx="1754400" cy="147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493" name="Google Shape;493;p44"/>
              <p:cNvSpPr txBox="1"/>
              <p:nvPr/>
            </p:nvSpPr>
            <p:spPr>
              <a:xfrm>
                <a:off x="4049428" y="1614255"/>
                <a:ext cx="882539" cy="505814"/>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𝑠</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b="0" i="1" smtClean="0">
                              <a:latin typeface="Cambria Math" panose="02040503050406030204" pitchFamily="18" charset="0"/>
                            </a:rPr>
                            <m:t>𝑖</m:t>
                          </m:r>
                          <m:r>
                            <a:rPr lang="en-US" sz="2000" i="1">
                              <a:latin typeface="Cambria Math" panose="02040503050406030204" pitchFamily="18" charset="0"/>
                            </a:rPr>
                            <m:t>,</m:t>
                          </m:r>
                          <m:r>
                            <a:rPr lang="en-US" sz="2000" b="0" i="1" smtClean="0">
                              <a:latin typeface="Cambria Math" panose="02040503050406030204" pitchFamily="18" charset="0"/>
                            </a:rPr>
                            <m:t>𝑒</m:t>
                          </m:r>
                        </m:sub>
                      </m:sSub>
                    </m:oMath>
                  </m:oMathPara>
                </a14:m>
                <a:endParaRPr lang="en" sz="2000" baseline="30000" dirty="0">
                  <a:solidFill>
                    <a:schemeClr val="bg2"/>
                  </a:solidFill>
                  <a:latin typeface="PT Serif"/>
                </a:endParaRPr>
              </a:p>
            </p:txBody>
          </p:sp>
        </mc:Choice>
        <mc:Fallback>
          <p:sp>
            <p:nvSpPr>
              <p:cNvPr id="493" name="Google Shape;493;p44"/>
              <p:cNvSpPr txBox="1">
                <a:spLocks noRot="1" noChangeAspect="1" noMove="1" noResize="1" noEditPoints="1" noAdjustHandles="1" noChangeArrowheads="1" noChangeShapeType="1" noTextEdit="1"/>
              </p:cNvSpPr>
              <p:nvPr/>
            </p:nvSpPr>
            <p:spPr>
              <a:xfrm>
                <a:off x="4049428" y="1614255"/>
                <a:ext cx="882539" cy="505814"/>
              </a:xfrm>
              <a:prstGeom prst="rect">
                <a:avLst/>
              </a:prstGeom>
              <a:blipFill>
                <a:blip r:embed="rId4"/>
                <a:stretch>
                  <a:fillRect/>
                </a:stretch>
              </a:blipFill>
              <a:ln>
                <a:noFill/>
              </a:ln>
            </p:spPr>
            <p:txBody>
              <a:bodyPr/>
              <a:lstStyle/>
              <a:p>
                <a:r>
                  <a:rPr lang="en-US">
                    <a:noFill/>
                  </a:rPr>
                  <a:t> </a:t>
                </a:r>
              </a:p>
            </p:txBody>
          </p:sp>
        </mc:Fallback>
      </mc:AlternateContent>
      <p:cxnSp>
        <p:nvCxnSpPr>
          <p:cNvPr id="494" name="Google Shape;494;p44"/>
          <p:cNvCxnSpPr/>
          <p:nvPr/>
        </p:nvCxnSpPr>
        <p:spPr>
          <a:xfrm rot="10800000">
            <a:off x="3282920" y="2867173"/>
            <a:ext cx="1699500" cy="72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495" name="Google Shape;495;p44"/>
              <p:cNvSpPr txBox="1"/>
              <p:nvPr/>
            </p:nvSpPr>
            <p:spPr>
              <a:xfrm>
                <a:off x="3347045" y="2456195"/>
                <a:ext cx="24657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SignOracle(</a:t>
                </a:r>
                <a14:m>
                  <m:oMath xmlns:m="http://schemas.openxmlformats.org/officeDocument/2006/math">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p:sp>
            <p:nvSpPr>
              <p:cNvPr id="495" name="Google Shape;495;p44"/>
              <p:cNvSpPr txBox="1">
                <a:spLocks noRot="1" noChangeAspect="1" noMove="1" noResize="1" noEditPoints="1" noAdjustHandles="1" noChangeArrowheads="1" noChangeShapeType="1" noTextEdit="1"/>
              </p:cNvSpPr>
              <p:nvPr/>
            </p:nvSpPr>
            <p:spPr>
              <a:xfrm>
                <a:off x="3347045" y="2456195"/>
                <a:ext cx="2465700" cy="492412"/>
              </a:xfrm>
              <a:prstGeom prst="rect">
                <a:avLst/>
              </a:prstGeom>
              <a:blipFill>
                <a:blip r:embed="rId5"/>
                <a:stretch>
                  <a:fillRect l="-2564" r="-513" b="-10000"/>
                </a:stretch>
              </a:blipFill>
              <a:ln>
                <a:noFill/>
              </a:ln>
            </p:spPr>
            <p:txBody>
              <a:bodyPr/>
              <a:lstStyle/>
              <a:p>
                <a:r>
                  <a:rPr lang="en-US">
                    <a:noFill/>
                  </a:rPr>
                  <a:t> </a:t>
                </a:r>
              </a:p>
            </p:txBody>
          </p:sp>
        </mc:Fallback>
      </mc:AlternateContent>
      <p:cxnSp>
        <p:nvCxnSpPr>
          <p:cNvPr id="496" name="Google Shape;496;p44"/>
          <p:cNvCxnSpPr/>
          <p:nvPr/>
        </p:nvCxnSpPr>
        <p:spPr>
          <a:xfrm rot="10800000" flipH="1">
            <a:off x="3328620" y="3424055"/>
            <a:ext cx="1708800" cy="108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497" name="Google Shape;497;p44"/>
              <p:cNvSpPr txBox="1"/>
              <p:nvPr/>
            </p:nvSpPr>
            <p:spPr>
              <a:xfrm>
                <a:off x="3476820" y="3010649"/>
                <a:ext cx="2045400" cy="50581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a:t>
                </a:r>
                <a14:m>
                  <m:oMath xmlns:m="http://schemas.openxmlformats.org/officeDocument/2006/math">
                    <m:r>
                      <a:rPr lang="en-US" sz="2000" b="0" i="1" smtClean="0">
                        <a:latin typeface="Cambria Math" panose="02040503050406030204" pitchFamily="18" charset="0"/>
                        <a:ea typeface="PT Serif"/>
                        <a:cs typeface="PT Serif"/>
                        <a:sym typeface="PT Serif"/>
                      </a:rPr>
                      <m:t>𝑠</m:t>
                    </m:r>
                    <m:sSub>
                      <m:sSubPr>
                        <m:ctrlPr>
                          <a:rPr lang="en-US" sz="2000" b="0" i="1" smtClean="0">
                            <a:latin typeface="Cambria Math" panose="02040503050406030204" pitchFamily="18" charset="0"/>
                            <a:ea typeface="PT Serif"/>
                            <a:cs typeface="PT Serif"/>
                            <a:sym typeface="PT Serif"/>
                          </a:rPr>
                        </m:ctrlPr>
                      </m:sSubPr>
                      <m:e>
                        <m:r>
                          <a:rPr lang="en-US" sz="2000" b="0" i="1" smtClean="0">
                            <a:latin typeface="Cambria Math" panose="02040503050406030204" pitchFamily="18" charset="0"/>
                            <a:ea typeface="PT Serif"/>
                            <a:cs typeface="PT Serif"/>
                            <a:sym typeface="PT Serif"/>
                          </a:rPr>
                          <m:t>𝑘</m:t>
                        </m:r>
                      </m:e>
                      <m:sub>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m:t>
                        </m:r>
                        <m:r>
                          <a:rPr lang="en-US" sz="2000" b="0" i="1" smtClean="0">
                            <a:latin typeface="Cambria Math" panose="02040503050406030204" pitchFamily="18" charset="0"/>
                            <a:ea typeface="PT Serif"/>
                            <a:cs typeface="PT Serif"/>
                            <a:sym typeface="PT Serif"/>
                          </a:rPr>
                          <m:t>𝑒</m:t>
                        </m:r>
                      </m:sub>
                    </m:sSub>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baseline="30000" dirty="0">
                  <a:latin typeface="PT Serif"/>
                  <a:ea typeface="PT Serif"/>
                  <a:cs typeface="PT Serif"/>
                  <a:sym typeface="PT Serif"/>
                </a:endParaRPr>
              </a:p>
            </p:txBody>
          </p:sp>
        </mc:Choice>
        <mc:Fallback>
          <p:sp>
            <p:nvSpPr>
              <p:cNvPr id="497" name="Google Shape;497;p44"/>
              <p:cNvSpPr txBox="1">
                <a:spLocks noRot="1" noChangeAspect="1" noMove="1" noResize="1" noEditPoints="1" noAdjustHandles="1" noChangeArrowheads="1" noChangeShapeType="1" noTextEdit="1"/>
              </p:cNvSpPr>
              <p:nvPr/>
            </p:nvSpPr>
            <p:spPr>
              <a:xfrm>
                <a:off x="3476820" y="3010649"/>
                <a:ext cx="2045400" cy="505814"/>
              </a:xfrm>
              <a:prstGeom prst="rect">
                <a:avLst/>
              </a:prstGeom>
              <a:blipFill>
                <a:blip r:embed="rId6"/>
                <a:stretch>
                  <a:fillRect l="-3086" r="-617" b="-10000"/>
                </a:stretch>
              </a:blipFill>
              <a:ln>
                <a:noFill/>
              </a:ln>
            </p:spPr>
            <p:txBody>
              <a:bodyPr/>
              <a:lstStyle/>
              <a:p>
                <a:r>
                  <a:rPr lang="en-US">
                    <a:noFill/>
                  </a:rPr>
                  <a:t> </a:t>
                </a:r>
              </a:p>
            </p:txBody>
          </p:sp>
        </mc:Fallback>
      </mc:AlternateContent>
      <p:cxnSp>
        <p:nvCxnSpPr>
          <p:cNvPr id="499" name="Google Shape;499;p44"/>
          <p:cNvCxnSpPr/>
          <p:nvPr/>
        </p:nvCxnSpPr>
        <p:spPr>
          <a:xfrm rot="10800000">
            <a:off x="3337820" y="4636101"/>
            <a:ext cx="16992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500" name="Google Shape;500;p44"/>
              <p:cNvSpPr txBox="1"/>
              <p:nvPr/>
            </p:nvSpPr>
            <p:spPr>
              <a:xfrm>
                <a:off x="3657600" y="4223469"/>
                <a:ext cx="127436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solidFill>
                      <a:srgbClr val="980000"/>
                    </a:solidFill>
                  </a:rPr>
                  <a:t>( </a:t>
                </a:r>
                <a14:m>
                  <m:oMath xmlns:m="http://schemas.openxmlformats.org/officeDocument/2006/math">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𝑚</m:t>
                        </m:r>
                      </m:e>
                      <m:sup>
                        <m:r>
                          <a:rPr lang="en-US" sz="2000" b="0" i="1" smtClean="0">
                            <a:solidFill>
                              <a:srgbClr val="980000"/>
                            </a:solidFill>
                            <a:latin typeface="Cambria Math" panose="02040503050406030204" pitchFamily="18" charset="0"/>
                          </a:rPr>
                          <m:t>∗ </m:t>
                        </m:r>
                      </m:sup>
                    </m:sSup>
                    <m:r>
                      <a:rPr lang="en-US" sz="2000" b="0" i="1" smtClean="0">
                        <a:solidFill>
                          <a:srgbClr val="980000"/>
                        </a:solidFill>
                        <a:latin typeface="Cambria Math" panose="02040503050406030204" pitchFamily="18" charset="0"/>
                      </a:rPr>
                      <m:t>, </m:t>
                    </m:r>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𝜎</m:t>
                        </m:r>
                      </m:e>
                      <m:sup>
                        <m:r>
                          <a:rPr lang="en-US" sz="2000" b="0" i="1" smtClean="0">
                            <a:solidFill>
                              <a:srgbClr val="980000"/>
                            </a:solidFill>
                            <a:latin typeface="Cambria Math" panose="02040503050406030204" pitchFamily="18" charset="0"/>
                          </a:rPr>
                          <m:t>∗</m:t>
                        </m:r>
                      </m:sup>
                    </m:sSup>
                    <m:r>
                      <a:rPr lang="en-US" sz="2000" b="0" i="0" smtClean="0">
                        <a:solidFill>
                          <a:srgbClr val="980000"/>
                        </a:solidFill>
                        <a:latin typeface="Cambria Math" panose="02040503050406030204" pitchFamily="18" charset="0"/>
                      </a:rPr>
                      <m:t> </m:t>
                    </m:r>
                  </m:oMath>
                </a14:m>
                <a:r>
                  <a:rPr lang="en-US" sz="2000" dirty="0">
                    <a:solidFill>
                      <a:srgbClr val="980000"/>
                    </a:solidFill>
                  </a:rPr>
                  <a:t>)</a:t>
                </a:r>
                <a:endParaRPr sz="2000" dirty="0">
                  <a:solidFill>
                    <a:srgbClr val="980000"/>
                  </a:solidFill>
                </a:endParaRPr>
              </a:p>
            </p:txBody>
          </p:sp>
        </mc:Choice>
        <mc:Fallback>
          <p:sp>
            <p:nvSpPr>
              <p:cNvPr id="500" name="Google Shape;500;p44"/>
              <p:cNvSpPr txBox="1">
                <a:spLocks noRot="1" noChangeAspect="1" noMove="1" noResize="1" noEditPoints="1" noAdjustHandles="1" noChangeArrowheads="1" noChangeShapeType="1" noTextEdit="1"/>
              </p:cNvSpPr>
              <p:nvPr/>
            </p:nvSpPr>
            <p:spPr>
              <a:xfrm>
                <a:off x="3657600" y="4223469"/>
                <a:ext cx="1274368" cy="492412"/>
              </a:xfrm>
              <a:prstGeom prst="rect">
                <a:avLst/>
              </a:prstGeom>
              <a:blipFill>
                <a:blip r:embed="rId7"/>
                <a:stretch>
                  <a:fillRect l="-5941" b="-10000"/>
                </a:stretch>
              </a:blipFill>
              <a:ln>
                <a:noFill/>
              </a:ln>
            </p:spPr>
            <p:txBody>
              <a:bodyPr/>
              <a:lstStyle/>
              <a:p>
                <a:r>
                  <a:rPr lang="en-US">
                    <a:noFill/>
                  </a:rPr>
                  <a:t> </a:t>
                </a:r>
              </a:p>
            </p:txBody>
          </p:sp>
        </mc:Fallback>
      </mc:AlternateContent>
      <p:sp>
        <p:nvSpPr>
          <p:cNvPr id="501" name="Google Shape;501;p44"/>
          <p:cNvSpPr/>
          <p:nvPr/>
        </p:nvSpPr>
        <p:spPr>
          <a:xfrm>
            <a:off x="2576475" y="1647097"/>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502" name="Google Shape;502;p44"/>
          <p:cNvSpPr/>
          <p:nvPr/>
        </p:nvSpPr>
        <p:spPr>
          <a:xfrm>
            <a:off x="2551699" y="2921524"/>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2" name="Google Shape;518;p45">
            <a:extLst>
              <a:ext uri="{FF2B5EF4-FFF2-40B4-BE49-F238E27FC236}">
                <a16:creationId xmlns:a16="http://schemas.microsoft.com/office/drawing/2014/main" id="{4EB6D25D-86A3-8789-4931-981FFF07B8AE}"/>
              </a:ext>
            </a:extLst>
          </p:cNvPr>
          <p:cNvSpPr/>
          <p:nvPr/>
        </p:nvSpPr>
        <p:spPr>
          <a:xfrm>
            <a:off x="5670420" y="1351128"/>
            <a:ext cx="3264862" cy="1014120"/>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secret key oracle for</a:t>
            </a:r>
            <a:r>
              <a:rPr lang="en" sz="1900" b="1" dirty="0">
                <a:latin typeface="PT Serif"/>
                <a:ea typeface="PT Serif"/>
                <a:cs typeface="PT Serif"/>
                <a:sym typeface="PT Serif"/>
              </a:rPr>
              <a:t> week e</a:t>
            </a:r>
            <a:endParaRPr sz="1900" b="1" dirty="0">
              <a:latin typeface="PT Serif"/>
              <a:ea typeface="PT Serif"/>
              <a:cs typeface="PT Serif"/>
              <a:sym typeface="PT Serif"/>
            </a:endParaRPr>
          </a:p>
        </p:txBody>
      </p:sp>
      <p:sp>
        <p:nvSpPr>
          <p:cNvPr id="3" name="Google Shape;525;p45">
            <a:extLst>
              <a:ext uri="{FF2B5EF4-FFF2-40B4-BE49-F238E27FC236}">
                <a16:creationId xmlns:a16="http://schemas.microsoft.com/office/drawing/2014/main" id="{5E710E07-6BCE-9FA3-18F1-8FFA398FBFED}"/>
              </a:ext>
            </a:extLst>
          </p:cNvPr>
          <p:cNvSpPr/>
          <p:nvPr/>
        </p:nvSpPr>
        <p:spPr>
          <a:xfrm>
            <a:off x="5670420" y="2571543"/>
            <a:ext cx="3264812" cy="1210248"/>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signing oracle for </a:t>
            </a:r>
            <a:r>
              <a:rPr lang="en" sz="1900" b="1" dirty="0">
                <a:latin typeface="PT Serif"/>
                <a:ea typeface="PT Serif"/>
                <a:cs typeface="PT Serif"/>
                <a:sym typeface="PT Serif"/>
              </a:rPr>
              <a:t>week e</a:t>
            </a:r>
            <a:endParaRPr sz="1900" dirty="0">
              <a:latin typeface="PT Serif"/>
              <a:ea typeface="PT Serif"/>
              <a:cs typeface="PT Serif"/>
              <a:sym typeface="PT Serif"/>
            </a:endParaRPr>
          </a:p>
        </p:txBody>
      </p:sp>
      <p:sp>
        <p:nvSpPr>
          <p:cNvPr id="4" name="Google Shape;525;p45">
            <a:extLst>
              <a:ext uri="{FF2B5EF4-FFF2-40B4-BE49-F238E27FC236}">
                <a16:creationId xmlns:a16="http://schemas.microsoft.com/office/drawing/2014/main" id="{E9C3353D-41FF-F0C6-61F9-8F57FC196C1B}"/>
              </a:ext>
            </a:extLst>
          </p:cNvPr>
          <p:cNvSpPr/>
          <p:nvPr/>
        </p:nvSpPr>
        <p:spPr>
          <a:xfrm>
            <a:off x="5670420" y="3962708"/>
            <a:ext cx="3245813"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PT Serif"/>
                <a:ea typeface="PT Serif"/>
                <a:cs typeface="PT Serif"/>
                <a:sym typeface="PT Serif"/>
              </a:rPr>
              <a:t>Forgery</a:t>
            </a:r>
            <a:endParaRPr sz="1900">
              <a:latin typeface="PT Serif"/>
              <a:ea typeface="PT Serif"/>
              <a:cs typeface="PT Serif"/>
              <a:sym typeface="PT Serif"/>
            </a:endParaRPr>
          </a:p>
        </p:txBody>
      </p:sp>
      <p:pic>
        <p:nvPicPr>
          <p:cNvPr id="5" name="Google Shape;504;p44" descr="A picture containing clipart&#10;&#10;Description automatically generated">
            <a:extLst>
              <a:ext uri="{FF2B5EF4-FFF2-40B4-BE49-F238E27FC236}">
                <a16:creationId xmlns:a16="http://schemas.microsoft.com/office/drawing/2014/main" id="{D44A6B01-A564-8FAE-5B98-E7C8AF9AECE3}"/>
              </a:ext>
            </a:extLst>
          </p:cNvPr>
          <p:cNvPicPr preferRelativeResize="0"/>
          <p:nvPr/>
        </p:nvPicPr>
        <p:blipFill>
          <a:blip r:embed="rId8">
            <a:alphaModFix/>
          </a:blip>
          <a:stretch>
            <a:fillRect/>
          </a:stretch>
        </p:blipFill>
        <p:spPr>
          <a:xfrm>
            <a:off x="7433383" y="649137"/>
            <a:ext cx="586443" cy="572699"/>
          </a:xfrm>
          <a:prstGeom prst="rect">
            <a:avLst/>
          </a:prstGeom>
          <a:noFill/>
          <a:ln>
            <a:noFill/>
          </a:ln>
        </p:spPr>
      </p:pic>
      <p:sp>
        <p:nvSpPr>
          <p:cNvPr id="6" name="Google Shape;505;p44">
            <a:extLst>
              <a:ext uri="{FF2B5EF4-FFF2-40B4-BE49-F238E27FC236}">
                <a16:creationId xmlns:a16="http://schemas.microsoft.com/office/drawing/2014/main" id="{9575ED81-0828-341A-F5AB-100C0EB02671}"/>
              </a:ext>
            </a:extLst>
          </p:cNvPr>
          <p:cNvSpPr txBox="1"/>
          <p:nvPr/>
        </p:nvSpPr>
        <p:spPr>
          <a:xfrm>
            <a:off x="1635315" y="659190"/>
            <a:ext cx="149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dirty="0">
                <a:latin typeface="PT Serif"/>
                <a:ea typeface="PT Serif"/>
                <a:cs typeface="PT Serif"/>
                <a:sym typeface="PT Serif"/>
              </a:rPr>
              <a:t>Challenger</a:t>
            </a:r>
            <a:endParaRPr sz="20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1107A54C-8DCE-BE4D-1944-7225AF47B67C}"/>
              </a:ext>
            </a:extLst>
          </p:cNvPr>
          <p:cNvSpPr txBox="1"/>
          <p:nvPr/>
        </p:nvSpPr>
        <p:spPr>
          <a:xfrm>
            <a:off x="6097100" y="659190"/>
            <a:ext cx="145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a:latin typeface="PT Serif"/>
                <a:ea typeface="PT Serif"/>
                <a:cs typeface="PT Serif"/>
                <a:sym typeface="PT Serif"/>
              </a:rPr>
              <a:t>Adversary</a:t>
            </a:r>
            <a:endParaRPr sz="2000" u="sng">
              <a:latin typeface="PT Serif"/>
              <a:ea typeface="PT Serif"/>
              <a:cs typeface="PT Serif"/>
              <a:sym typeface="PT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0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89"/>
                                        </p:tgtEl>
                                        <p:attrNameLst>
                                          <p:attrName>style.visibility</p:attrName>
                                        </p:attrNameLst>
                                      </p:cBhvr>
                                      <p:to>
                                        <p:strVal val="visible"/>
                                      </p:to>
                                    </p:set>
                                    <p:animEffect transition="in" filter="fade">
                                      <p:cBhvr>
                                        <p:cTn id="15" dur="1000"/>
                                        <p:tgtEl>
                                          <p:spTgt spid="4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3"/>
                                        </p:tgtEl>
                                        <p:attrNameLst>
                                          <p:attrName>style.visibility</p:attrName>
                                        </p:attrNameLst>
                                      </p:cBhvr>
                                      <p:to>
                                        <p:strVal val="visible"/>
                                      </p:to>
                                    </p:set>
                                    <p:animEffect transition="in" filter="fade">
                                      <p:cBhvr>
                                        <p:cTn id="20" dur="1000"/>
                                        <p:tgtEl>
                                          <p:spTgt spid="493"/>
                                        </p:tgtEl>
                                      </p:cBhvr>
                                    </p:animEffect>
                                  </p:childTnLst>
                                </p:cTn>
                              </p:par>
                              <p:par>
                                <p:cTn id="21" presetID="10" presetClass="entr" presetSubtype="0" fill="hold" nodeType="withEffect">
                                  <p:stCondLst>
                                    <p:cond delay="0"/>
                                  </p:stCondLst>
                                  <p:childTnLst>
                                    <p:set>
                                      <p:cBhvr>
                                        <p:cTn id="22" dur="1" fill="hold">
                                          <p:stCondLst>
                                            <p:cond delay="0"/>
                                          </p:stCondLst>
                                        </p:cTn>
                                        <p:tgtEl>
                                          <p:spTgt spid="492"/>
                                        </p:tgtEl>
                                        <p:attrNameLst>
                                          <p:attrName>style.visibility</p:attrName>
                                        </p:attrNameLst>
                                      </p:cBhvr>
                                      <p:to>
                                        <p:strVal val="visible"/>
                                      </p:to>
                                    </p:set>
                                    <p:animEffect transition="in" filter="fade">
                                      <p:cBhvr>
                                        <p:cTn id="23" dur="1000"/>
                                        <p:tgtEl>
                                          <p:spTgt spid="49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95"/>
                                        </p:tgtEl>
                                        <p:attrNameLst>
                                          <p:attrName>style.visibility</p:attrName>
                                        </p:attrNameLst>
                                      </p:cBhvr>
                                      <p:to>
                                        <p:strVal val="visible"/>
                                      </p:to>
                                    </p:set>
                                    <p:animEffect transition="in" filter="fade">
                                      <p:cBhvr>
                                        <p:cTn id="28" dur="1000"/>
                                        <p:tgtEl>
                                          <p:spTgt spid="49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10" presetClass="entr" presetSubtype="0" fill="hold" nodeType="withEffect">
                                  <p:stCondLst>
                                    <p:cond delay="0"/>
                                  </p:stCondLst>
                                  <p:childTnLst>
                                    <p:set>
                                      <p:cBhvr>
                                        <p:cTn id="35" dur="1" fill="hold">
                                          <p:stCondLst>
                                            <p:cond delay="0"/>
                                          </p:stCondLst>
                                        </p:cTn>
                                        <p:tgtEl>
                                          <p:spTgt spid="494"/>
                                        </p:tgtEl>
                                        <p:attrNameLst>
                                          <p:attrName>style.visibility</p:attrName>
                                        </p:attrNameLst>
                                      </p:cBhvr>
                                      <p:to>
                                        <p:strVal val="visible"/>
                                      </p:to>
                                    </p:set>
                                    <p:animEffect transition="in" filter="fade">
                                      <p:cBhvr>
                                        <p:cTn id="36" dur="1000"/>
                                        <p:tgtEl>
                                          <p:spTgt spid="49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97"/>
                                        </p:tgtEl>
                                        <p:attrNameLst>
                                          <p:attrName>style.visibility</p:attrName>
                                        </p:attrNameLst>
                                      </p:cBhvr>
                                      <p:to>
                                        <p:strVal val="visible"/>
                                      </p:to>
                                    </p:set>
                                    <p:animEffect transition="in" filter="fade">
                                      <p:cBhvr>
                                        <p:cTn id="41" dur="1000"/>
                                        <p:tgtEl>
                                          <p:spTgt spid="497"/>
                                        </p:tgtEl>
                                      </p:cBhvr>
                                    </p:animEffect>
                                  </p:childTnLst>
                                </p:cTn>
                              </p:par>
                              <p:par>
                                <p:cTn id="42" presetID="10" presetClass="entr" presetSubtype="0" fill="hold" nodeType="withEffect">
                                  <p:stCondLst>
                                    <p:cond delay="0"/>
                                  </p:stCondLst>
                                  <p:childTnLst>
                                    <p:set>
                                      <p:cBhvr>
                                        <p:cTn id="43" dur="1" fill="hold">
                                          <p:stCondLst>
                                            <p:cond delay="0"/>
                                          </p:stCondLst>
                                        </p:cTn>
                                        <p:tgtEl>
                                          <p:spTgt spid="496"/>
                                        </p:tgtEl>
                                        <p:attrNameLst>
                                          <p:attrName>style.visibility</p:attrName>
                                        </p:attrNameLst>
                                      </p:cBhvr>
                                      <p:to>
                                        <p:strVal val="visible"/>
                                      </p:to>
                                    </p:set>
                                    <p:animEffect transition="in" filter="fade">
                                      <p:cBhvr>
                                        <p:cTn id="44" dur="1000"/>
                                        <p:tgtEl>
                                          <p:spTgt spid="49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01"/>
                                        </p:tgtEl>
                                        <p:attrNameLst>
                                          <p:attrName>style.visibility</p:attrName>
                                        </p:attrNameLst>
                                      </p:cBhvr>
                                      <p:to>
                                        <p:strVal val="visible"/>
                                      </p:to>
                                    </p:set>
                                    <p:animEffect transition="in" filter="fade">
                                      <p:cBhvr>
                                        <p:cTn id="49" dur="1000"/>
                                        <p:tgtEl>
                                          <p:spTgt spid="501"/>
                                        </p:tgtEl>
                                      </p:cBhvr>
                                    </p:animEffect>
                                  </p:childTnLst>
                                </p:cTn>
                              </p:par>
                              <p:par>
                                <p:cTn id="50" presetID="10" presetClass="entr" presetSubtype="0" fill="hold" nodeType="withEffect">
                                  <p:stCondLst>
                                    <p:cond delay="0"/>
                                  </p:stCondLst>
                                  <p:childTnLst>
                                    <p:set>
                                      <p:cBhvr>
                                        <p:cTn id="51" dur="1" fill="hold">
                                          <p:stCondLst>
                                            <p:cond delay="0"/>
                                          </p:stCondLst>
                                        </p:cTn>
                                        <p:tgtEl>
                                          <p:spTgt spid="502"/>
                                        </p:tgtEl>
                                        <p:attrNameLst>
                                          <p:attrName>style.visibility</p:attrName>
                                        </p:attrNameLst>
                                      </p:cBhvr>
                                      <p:to>
                                        <p:strVal val="visible"/>
                                      </p:to>
                                    </p:set>
                                    <p:animEffect transition="in" filter="fade">
                                      <p:cBhvr>
                                        <p:cTn id="52" dur="1000"/>
                                        <p:tgtEl>
                                          <p:spTgt spid="50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00"/>
                                        </p:tgtEl>
                                        <p:attrNameLst>
                                          <p:attrName>style.visibility</p:attrName>
                                        </p:attrNameLst>
                                      </p:cBhvr>
                                      <p:to>
                                        <p:strVal val="visible"/>
                                      </p:to>
                                    </p:set>
                                    <p:animEffect transition="in" filter="fade">
                                      <p:cBhvr>
                                        <p:cTn id="57" dur="1000"/>
                                        <p:tgtEl>
                                          <p:spTgt spid="500"/>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par>
                                <p:cTn id="65" presetID="10" presetClass="entr" presetSubtype="0" fill="hold" nodeType="withEffect">
                                  <p:stCondLst>
                                    <p:cond delay="0"/>
                                  </p:stCondLst>
                                  <p:childTnLst>
                                    <p:set>
                                      <p:cBhvr>
                                        <p:cTn id="66" dur="1" fill="hold">
                                          <p:stCondLst>
                                            <p:cond delay="0"/>
                                          </p:stCondLst>
                                        </p:cTn>
                                        <p:tgtEl>
                                          <p:spTgt spid="499"/>
                                        </p:tgtEl>
                                        <p:attrNameLst>
                                          <p:attrName>style.visibility</p:attrName>
                                        </p:attrNameLst>
                                      </p:cBhvr>
                                      <p:to>
                                        <p:strVal val="visible"/>
                                      </p:to>
                                    </p:set>
                                    <p:animEffect transition="in" filter="fade">
                                      <p:cBhvr>
                                        <p:cTn id="67" dur="10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 dirty="0"/>
              <a:t>uf-1 Unforgeability for ATS with Proactive Refresh</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p:txBody>
              <a:bodyPr>
                <a:normAutofit/>
              </a:bodyPr>
              <a:lstStyle/>
              <a:p>
                <a:pPr marL="114300" indent="0">
                  <a:lnSpc>
                    <a:spcPct val="100000"/>
                  </a:lnSpc>
                  <a:spcAft>
                    <a:spcPts val="50"/>
                  </a:spcAft>
                  <a:buNone/>
                </a:pPr>
                <a:r>
                  <a:rPr lang="en-US" sz="2300" dirty="0"/>
                  <a:t>Adversary wins the uf-1 game if it produces a valid sig on </a:t>
                </a:r>
                <a14:m>
                  <m:oMath xmlns:m="http://schemas.openxmlformats.org/officeDocument/2006/math">
                    <m:sSup>
                      <m:sSupPr>
                        <m:ctrlPr>
                          <a:rPr lang="en-US" sz="2400" i="1">
                            <a:solidFill>
                              <a:srgbClr val="980000"/>
                            </a:solidFill>
                            <a:latin typeface="Cambria Math" panose="02040503050406030204" pitchFamily="18" charset="0"/>
                          </a:rPr>
                        </m:ctrlPr>
                      </m:sSupPr>
                      <m:e>
                        <m:r>
                          <a:rPr lang="en-US" sz="2400" i="1">
                            <a:solidFill>
                              <a:srgbClr val="980000"/>
                            </a:solidFill>
                            <a:latin typeface="Cambria Math" panose="02040503050406030204" pitchFamily="18" charset="0"/>
                          </a:rPr>
                          <m:t>𝑚</m:t>
                        </m:r>
                      </m:e>
                      <m:sup>
                        <m:r>
                          <a:rPr lang="en-US" sz="2400" i="1">
                            <a:solidFill>
                              <a:srgbClr val="980000"/>
                            </a:solidFill>
                            <a:latin typeface="Cambria Math" panose="02040503050406030204" pitchFamily="18" charset="0"/>
                          </a:rPr>
                          <m:t>∗ </m:t>
                        </m:r>
                      </m:sup>
                    </m:sSup>
                  </m:oMath>
                </a14:m>
                <a:r>
                  <a:rPr lang="en-US" sz="2300" dirty="0"/>
                  <a:t> non-trivially</a:t>
                </a:r>
              </a:p>
              <a:p>
                <a:pPr marL="114300" indent="0">
                  <a:lnSpc>
                    <a:spcPct val="100000"/>
                  </a:lnSpc>
                  <a:spcBef>
                    <a:spcPts val="1800"/>
                  </a:spcBef>
                  <a:spcAft>
                    <a:spcPts val="50"/>
                  </a:spcAft>
                  <a:buNone/>
                </a:pPr>
                <a:r>
                  <a:rPr lang="en-US" sz="2300" dirty="0"/>
                  <a:t>In each epoch: </a:t>
                </a:r>
              </a:p>
              <a:p>
                <a:pPr marL="1054100" lvl="2" indent="0">
                  <a:lnSpc>
                    <a:spcPct val="100000"/>
                  </a:lnSpc>
                  <a:spcAft>
                    <a:spcPts val="50"/>
                  </a:spcAft>
                  <a:buNone/>
                </a:pPr>
                <a:r>
                  <a:rPr lang="en-US" sz="2300" dirty="0"/>
                  <a:t>(# </a:t>
                </a:r>
                <a:r>
                  <a:rPr lang="en-US" sz="2300" dirty="0" err="1"/>
                  <a:t>skOracle</a:t>
                </a:r>
                <a:r>
                  <a:rPr lang="en-US" sz="2300" dirty="0"/>
                  <a:t> calls) + (# </a:t>
                </a:r>
                <a:r>
                  <a:rPr lang="en-US" sz="2300" dirty="0" err="1"/>
                  <a:t>SignOracle</a:t>
                </a:r>
                <a:r>
                  <a:rPr lang="en-US" sz="2300" dirty="0"/>
                  <a:t> calls on </a:t>
                </a:r>
                <a14:m>
                  <m:oMath xmlns:m="http://schemas.openxmlformats.org/officeDocument/2006/math">
                    <m:sSup>
                      <m:sSupPr>
                        <m:ctrlPr>
                          <a:rPr lang="en-US" sz="2400" i="1">
                            <a:solidFill>
                              <a:srgbClr val="980000"/>
                            </a:solidFill>
                            <a:latin typeface="Cambria Math" panose="02040503050406030204" pitchFamily="18" charset="0"/>
                          </a:rPr>
                        </m:ctrlPr>
                      </m:sSupPr>
                      <m:e>
                        <m:r>
                          <a:rPr lang="en-US" sz="2400" i="1">
                            <a:solidFill>
                              <a:srgbClr val="980000"/>
                            </a:solidFill>
                            <a:latin typeface="Cambria Math" panose="02040503050406030204" pitchFamily="18" charset="0"/>
                          </a:rPr>
                          <m:t>𝑚</m:t>
                        </m:r>
                      </m:e>
                      <m:sup>
                        <m:r>
                          <a:rPr lang="en-US" sz="2400" i="1">
                            <a:solidFill>
                              <a:srgbClr val="980000"/>
                            </a:solidFill>
                            <a:latin typeface="Cambria Math" panose="02040503050406030204" pitchFamily="18" charset="0"/>
                          </a:rPr>
                          <m:t>∗ </m:t>
                        </m:r>
                      </m:sup>
                    </m:sSup>
                  </m:oMath>
                </a14:m>
                <a:r>
                  <a:rPr lang="en-US" sz="2300" dirty="0"/>
                  <a:t>) &lt; t</a:t>
                </a:r>
              </a:p>
            </p:txBody>
          </p:sp>
        </mc:Choice>
        <mc:Fallback>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4596F73-2533-CC11-B63E-BF9EF284CC44}"/>
              </a:ext>
            </a:extLst>
          </p:cNvPr>
          <p:cNvSpPr/>
          <p:nvPr/>
        </p:nvSpPr>
        <p:spPr>
          <a:xfrm>
            <a:off x="367747" y="3108463"/>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uf-1 secure if no efficient adversary can win the uf-1 game with non-negligible probability.</a:t>
            </a:r>
          </a:p>
        </p:txBody>
      </p:sp>
    </p:spTree>
    <p:extLst>
      <p:ext uri="{BB962C8B-B14F-4D97-AF65-F5344CB8AC3E}">
        <p14:creationId xmlns:p14="http://schemas.microsoft.com/office/powerpoint/2010/main" val="80515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US" dirty="0"/>
              <a:t>u</a:t>
            </a:r>
            <a:r>
              <a:rPr lang="en" dirty="0"/>
              <a:t>f-0 Unforgeability for ATS with Proactive Refresh</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a:xfrm>
                <a:off x="163025" y="566025"/>
                <a:ext cx="8795100" cy="3913500"/>
              </a:xfrm>
            </p:spPr>
            <p:txBody>
              <a:bodyPr>
                <a:normAutofit/>
              </a:bodyPr>
              <a:lstStyle/>
              <a:p>
                <a:pPr marL="114300" indent="0">
                  <a:spcBef>
                    <a:spcPts val="1200"/>
                  </a:spcBef>
                  <a:buNone/>
                </a:pPr>
                <a:r>
                  <a:rPr lang="en-US" sz="2200" dirty="0"/>
                  <a:t>Same Game as uf-1, with the following restrictions on Adv:</a:t>
                </a:r>
              </a:p>
              <a:p>
                <a:pPr>
                  <a:spcBef>
                    <a:spcPts val="1200"/>
                  </a:spcBef>
                  <a:buFontTx/>
                  <a:buChar char="-"/>
                </a:pPr>
                <a:r>
                  <a:rPr lang="en-US" sz="2000" dirty="0"/>
                  <a:t>Semi-adaptive i.e. in each epoch, Adv makes all </a:t>
                </a:r>
                <a:r>
                  <a:rPr lang="en-US" sz="2000" dirty="0" err="1"/>
                  <a:t>skOracle</a:t>
                </a:r>
                <a:r>
                  <a:rPr lang="en-US" sz="2000" dirty="0"/>
                  <a:t> calls before calling the </a:t>
                </a:r>
                <a:r>
                  <a:rPr lang="en-US" sz="2000" dirty="0" err="1"/>
                  <a:t>SignOracle</a:t>
                </a:r>
                <a:endParaRPr lang="en-US" sz="2000" dirty="0"/>
              </a:p>
              <a:p>
                <a:pPr>
                  <a:spcBef>
                    <a:spcPts val="1200"/>
                  </a:spcBef>
                  <a:buFontTx/>
                  <a:buChar char="-"/>
                </a:pPr>
                <a:r>
                  <a:rPr lang="en-US" sz="2000" dirty="0"/>
                  <a:t>Adv not allowed to query sig shares on </a:t>
                </a:r>
                <a14:m>
                  <m:oMath xmlns:m="http://schemas.openxmlformats.org/officeDocument/2006/math">
                    <m:sSup>
                      <m:sSupPr>
                        <m:ctrlPr>
                          <a:rPr lang="en-US" sz="2000" i="1">
                            <a:solidFill>
                              <a:srgbClr val="980000"/>
                            </a:solidFill>
                            <a:latin typeface="Cambria Math" panose="02040503050406030204" pitchFamily="18" charset="0"/>
                          </a:rPr>
                        </m:ctrlPr>
                      </m:sSupPr>
                      <m:e>
                        <m:r>
                          <a:rPr lang="en-US" sz="2000" i="1">
                            <a:solidFill>
                              <a:srgbClr val="980000"/>
                            </a:solidFill>
                            <a:latin typeface="Cambria Math" panose="02040503050406030204" pitchFamily="18" charset="0"/>
                          </a:rPr>
                          <m:t>𝑚</m:t>
                        </m:r>
                      </m:e>
                      <m:sup>
                        <m:r>
                          <a:rPr lang="en-US" sz="2000" i="1">
                            <a:solidFill>
                              <a:srgbClr val="980000"/>
                            </a:solidFill>
                            <a:latin typeface="Cambria Math" panose="02040503050406030204" pitchFamily="18" charset="0"/>
                          </a:rPr>
                          <m:t>∗ </m:t>
                        </m:r>
                      </m:sup>
                    </m:sSup>
                  </m:oMath>
                </a14:m>
                <a:endParaRPr lang="en-US" sz="2000" dirty="0"/>
              </a:p>
              <a:p>
                <a:pPr marL="114300" indent="0">
                  <a:spcBef>
                    <a:spcPts val="1200"/>
                  </a:spcBef>
                  <a:buNone/>
                </a:pPr>
                <a:r>
                  <a:rPr lang="en-US" dirty="0"/>
                  <a:t>			(This is the unforgeability notion used in many papers)</a:t>
                </a:r>
                <a:endParaRPr lang="en-US" sz="2000" dirty="0"/>
              </a:p>
            </p:txBody>
          </p:sp>
        </mc:Choice>
        <mc:Fallback>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xfrm>
                <a:off x="163025" y="566025"/>
                <a:ext cx="8795100" cy="3913500"/>
              </a:xfrm>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4BE3C41-09E9-A2E4-FA1A-12F1F1AF3253}"/>
              </a:ext>
            </a:extLst>
          </p:cNvPr>
          <p:cNvSpPr/>
          <p:nvPr/>
        </p:nvSpPr>
        <p:spPr>
          <a:xfrm>
            <a:off x="356322" y="3356941"/>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uf-0 secure if no efficient adversary can win the uf-0 game with non-negligible probability.</a:t>
            </a:r>
          </a:p>
        </p:txBody>
      </p:sp>
    </p:spTree>
    <p:extLst>
      <p:ext uri="{BB962C8B-B14F-4D97-AF65-F5344CB8AC3E}">
        <p14:creationId xmlns:p14="http://schemas.microsoft.com/office/powerpoint/2010/main" val="42706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r>
              <a:rPr lang="en" dirty="0"/>
              <a:t>Defining Accountability for ATS with Proactive Refresh</a:t>
            </a:r>
            <a:endParaRPr dirty="0"/>
          </a:p>
        </p:txBody>
      </p:sp>
      <p:cxnSp>
        <p:nvCxnSpPr>
          <p:cNvPr id="489" name="Google Shape;489;p44"/>
          <p:cNvCxnSpPr/>
          <p:nvPr/>
        </p:nvCxnSpPr>
        <p:spPr>
          <a:xfrm flipH="1">
            <a:off x="3294779" y="1517974"/>
            <a:ext cx="1717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490" name="Google Shape;490;p44"/>
              <p:cNvSpPr txBox="1"/>
              <p:nvPr/>
            </p:nvSpPr>
            <p:spPr>
              <a:xfrm>
                <a:off x="3838679" y="1131384"/>
                <a:ext cx="17088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skOracle(</a:t>
                </a:r>
                <a14:m>
                  <m:oMath xmlns:m="http://schemas.openxmlformats.org/officeDocument/2006/math">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p:sp>
            <p:nvSpPr>
              <p:cNvPr id="490" name="Google Shape;490;p44"/>
              <p:cNvSpPr txBox="1">
                <a:spLocks noRot="1" noChangeAspect="1" noMove="1" noResize="1" noEditPoints="1" noAdjustHandles="1" noChangeArrowheads="1" noChangeShapeType="1" noTextEdit="1"/>
              </p:cNvSpPr>
              <p:nvPr/>
            </p:nvSpPr>
            <p:spPr>
              <a:xfrm>
                <a:off x="3838679" y="1131384"/>
                <a:ext cx="1708800" cy="492412"/>
              </a:xfrm>
              <a:prstGeom prst="rect">
                <a:avLst/>
              </a:prstGeom>
              <a:blipFill>
                <a:blip r:embed="rId3"/>
                <a:stretch>
                  <a:fillRect l="-3704" r="-741" b="-12821"/>
                </a:stretch>
              </a:blipFill>
              <a:ln>
                <a:noFill/>
              </a:ln>
            </p:spPr>
            <p:txBody>
              <a:bodyPr/>
              <a:lstStyle/>
              <a:p>
                <a:r>
                  <a:rPr lang="en-US">
                    <a:noFill/>
                  </a:rPr>
                  <a:t> </a:t>
                </a:r>
              </a:p>
            </p:txBody>
          </p:sp>
        </mc:Fallback>
      </mc:AlternateContent>
      <p:cxnSp>
        <p:nvCxnSpPr>
          <p:cNvPr id="492" name="Google Shape;492;p44"/>
          <p:cNvCxnSpPr/>
          <p:nvPr/>
        </p:nvCxnSpPr>
        <p:spPr>
          <a:xfrm rot="10800000" flipH="1">
            <a:off x="3322154" y="2051917"/>
            <a:ext cx="1754400" cy="147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493" name="Google Shape;493;p44"/>
              <p:cNvSpPr txBox="1"/>
              <p:nvPr/>
            </p:nvSpPr>
            <p:spPr>
              <a:xfrm>
                <a:off x="4049428" y="1614255"/>
                <a:ext cx="882539" cy="505814"/>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𝑠</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b="0" i="1" smtClean="0">
                              <a:latin typeface="Cambria Math" panose="02040503050406030204" pitchFamily="18" charset="0"/>
                            </a:rPr>
                            <m:t>𝑖</m:t>
                          </m:r>
                          <m:r>
                            <a:rPr lang="en-US" sz="2000" i="1">
                              <a:latin typeface="Cambria Math" panose="02040503050406030204" pitchFamily="18" charset="0"/>
                            </a:rPr>
                            <m:t>,</m:t>
                          </m:r>
                          <m:r>
                            <a:rPr lang="en-US" sz="2000" b="0" i="1" smtClean="0">
                              <a:latin typeface="Cambria Math" panose="02040503050406030204" pitchFamily="18" charset="0"/>
                            </a:rPr>
                            <m:t>𝑒</m:t>
                          </m:r>
                        </m:sub>
                      </m:sSub>
                    </m:oMath>
                  </m:oMathPara>
                </a14:m>
                <a:endParaRPr lang="en" sz="2000" baseline="30000" dirty="0">
                  <a:solidFill>
                    <a:schemeClr val="bg2"/>
                  </a:solidFill>
                  <a:latin typeface="PT Serif"/>
                </a:endParaRPr>
              </a:p>
            </p:txBody>
          </p:sp>
        </mc:Choice>
        <mc:Fallback>
          <p:sp>
            <p:nvSpPr>
              <p:cNvPr id="493" name="Google Shape;493;p44"/>
              <p:cNvSpPr txBox="1">
                <a:spLocks noRot="1" noChangeAspect="1" noMove="1" noResize="1" noEditPoints="1" noAdjustHandles="1" noChangeArrowheads="1" noChangeShapeType="1" noTextEdit="1"/>
              </p:cNvSpPr>
              <p:nvPr/>
            </p:nvSpPr>
            <p:spPr>
              <a:xfrm>
                <a:off x="4049428" y="1614255"/>
                <a:ext cx="882539" cy="505814"/>
              </a:xfrm>
              <a:prstGeom prst="rect">
                <a:avLst/>
              </a:prstGeom>
              <a:blipFill>
                <a:blip r:embed="rId4"/>
                <a:stretch>
                  <a:fillRect/>
                </a:stretch>
              </a:blipFill>
              <a:ln>
                <a:noFill/>
              </a:ln>
            </p:spPr>
            <p:txBody>
              <a:bodyPr/>
              <a:lstStyle/>
              <a:p>
                <a:r>
                  <a:rPr lang="en-US">
                    <a:noFill/>
                  </a:rPr>
                  <a:t> </a:t>
                </a:r>
              </a:p>
            </p:txBody>
          </p:sp>
        </mc:Fallback>
      </mc:AlternateContent>
      <p:cxnSp>
        <p:nvCxnSpPr>
          <p:cNvPr id="494" name="Google Shape;494;p44"/>
          <p:cNvCxnSpPr/>
          <p:nvPr/>
        </p:nvCxnSpPr>
        <p:spPr>
          <a:xfrm rot="10800000">
            <a:off x="3282920" y="2867173"/>
            <a:ext cx="1699500" cy="72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495" name="Google Shape;495;p44"/>
              <p:cNvSpPr txBox="1"/>
              <p:nvPr/>
            </p:nvSpPr>
            <p:spPr>
              <a:xfrm>
                <a:off x="3347045" y="2456195"/>
                <a:ext cx="24657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SignOracle(</a:t>
                </a:r>
                <a14:m>
                  <m:oMath xmlns:m="http://schemas.openxmlformats.org/officeDocument/2006/math">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p:sp>
            <p:nvSpPr>
              <p:cNvPr id="495" name="Google Shape;495;p44"/>
              <p:cNvSpPr txBox="1">
                <a:spLocks noRot="1" noChangeAspect="1" noMove="1" noResize="1" noEditPoints="1" noAdjustHandles="1" noChangeArrowheads="1" noChangeShapeType="1" noTextEdit="1"/>
              </p:cNvSpPr>
              <p:nvPr/>
            </p:nvSpPr>
            <p:spPr>
              <a:xfrm>
                <a:off x="3347045" y="2456195"/>
                <a:ext cx="2465700" cy="492412"/>
              </a:xfrm>
              <a:prstGeom prst="rect">
                <a:avLst/>
              </a:prstGeom>
              <a:blipFill>
                <a:blip r:embed="rId5"/>
                <a:stretch>
                  <a:fillRect l="-2564" r="-513" b="-10000"/>
                </a:stretch>
              </a:blipFill>
              <a:ln>
                <a:noFill/>
              </a:ln>
            </p:spPr>
            <p:txBody>
              <a:bodyPr/>
              <a:lstStyle/>
              <a:p>
                <a:r>
                  <a:rPr lang="en-US">
                    <a:noFill/>
                  </a:rPr>
                  <a:t> </a:t>
                </a:r>
              </a:p>
            </p:txBody>
          </p:sp>
        </mc:Fallback>
      </mc:AlternateContent>
      <p:cxnSp>
        <p:nvCxnSpPr>
          <p:cNvPr id="496" name="Google Shape;496;p44"/>
          <p:cNvCxnSpPr/>
          <p:nvPr/>
        </p:nvCxnSpPr>
        <p:spPr>
          <a:xfrm rot="10800000" flipH="1">
            <a:off x="3328620" y="3424055"/>
            <a:ext cx="1708800" cy="108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497" name="Google Shape;497;p44"/>
              <p:cNvSpPr txBox="1"/>
              <p:nvPr/>
            </p:nvSpPr>
            <p:spPr>
              <a:xfrm>
                <a:off x="3476820" y="3010649"/>
                <a:ext cx="2045400" cy="50581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a:t>
                </a:r>
                <a14:m>
                  <m:oMath xmlns:m="http://schemas.openxmlformats.org/officeDocument/2006/math">
                    <m:r>
                      <a:rPr lang="en-US" sz="2000" b="0" i="1" smtClean="0">
                        <a:latin typeface="Cambria Math" panose="02040503050406030204" pitchFamily="18" charset="0"/>
                        <a:ea typeface="PT Serif"/>
                        <a:cs typeface="PT Serif"/>
                        <a:sym typeface="PT Serif"/>
                      </a:rPr>
                      <m:t>𝑠</m:t>
                    </m:r>
                    <m:sSub>
                      <m:sSubPr>
                        <m:ctrlPr>
                          <a:rPr lang="en-US" sz="2000" b="0" i="1" smtClean="0">
                            <a:latin typeface="Cambria Math" panose="02040503050406030204" pitchFamily="18" charset="0"/>
                            <a:ea typeface="PT Serif"/>
                            <a:cs typeface="PT Serif"/>
                            <a:sym typeface="PT Serif"/>
                          </a:rPr>
                        </m:ctrlPr>
                      </m:sSubPr>
                      <m:e>
                        <m:r>
                          <a:rPr lang="en-US" sz="2000" b="0" i="1" smtClean="0">
                            <a:latin typeface="Cambria Math" panose="02040503050406030204" pitchFamily="18" charset="0"/>
                            <a:ea typeface="PT Serif"/>
                            <a:cs typeface="PT Serif"/>
                            <a:sym typeface="PT Serif"/>
                          </a:rPr>
                          <m:t>𝑘</m:t>
                        </m:r>
                      </m:e>
                      <m:sub>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m:t>
                        </m:r>
                        <m:r>
                          <a:rPr lang="en-US" sz="2000" b="0" i="1" smtClean="0">
                            <a:latin typeface="Cambria Math" panose="02040503050406030204" pitchFamily="18" charset="0"/>
                            <a:ea typeface="PT Serif"/>
                            <a:cs typeface="PT Serif"/>
                            <a:sym typeface="PT Serif"/>
                          </a:rPr>
                          <m:t>𝑒</m:t>
                        </m:r>
                      </m:sub>
                    </m:sSub>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baseline="30000" dirty="0">
                  <a:latin typeface="PT Serif"/>
                  <a:ea typeface="PT Serif"/>
                  <a:cs typeface="PT Serif"/>
                  <a:sym typeface="PT Serif"/>
                </a:endParaRPr>
              </a:p>
            </p:txBody>
          </p:sp>
        </mc:Choice>
        <mc:Fallback>
          <p:sp>
            <p:nvSpPr>
              <p:cNvPr id="497" name="Google Shape;497;p44"/>
              <p:cNvSpPr txBox="1">
                <a:spLocks noRot="1" noChangeAspect="1" noMove="1" noResize="1" noEditPoints="1" noAdjustHandles="1" noChangeArrowheads="1" noChangeShapeType="1" noTextEdit="1"/>
              </p:cNvSpPr>
              <p:nvPr/>
            </p:nvSpPr>
            <p:spPr>
              <a:xfrm>
                <a:off x="3476820" y="3010649"/>
                <a:ext cx="2045400" cy="505814"/>
              </a:xfrm>
              <a:prstGeom prst="rect">
                <a:avLst/>
              </a:prstGeom>
              <a:blipFill>
                <a:blip r:embed="rId6"/>
                <a:stretch>
                  <a:fillRect l="-3086" r="-617" b="-10000"/>
                </a:stretch>
              </a:blipFill>
              <a:ln>
                <a:noFill/>
              </a:ln>
            </p:spPr>
            <p:txBody>
              <a:bodyPr/>
              <a:lstStyle/>
              <a:p>
                <a:r>
                  <a:rPr lang="en-US">
                    <a:noFill/>
                  </a:rPr>
                  <a:t> </a:t>
                </a:r>
              </a:p>
            </p:txBody>
          </p:sp>
        </mc:Fallback>
      </mc:AlternateContent>
      <p:cxnSp>
        <p:nvCxnSpPr>
          <p:cNvPr id="499" name="Google Shape;499;p44"/>
          <p:cNvCxnSpPr/>
          <p:nvPr/>
        </p:nvCxnSpPr>
        <p:spPr>
          <a:xfrm rot="10800000">
            <a:off x="3337820" y="4636101"/>
            <a:ext cx="16992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500" name="Google Shape;500;p44"/>
              <p:cNvSpPr txBox="1"/>
              <p:nvPr/>
            </p:nvSpPr>
            <p:spPr>
              <a:xfrm>
                <a:off x="3657600" y="4223469"/>
                <a:ext cx="127436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solidFill>
                      <a:srgbClr val="980000"/>
                    </a:solidFill>
                  </a:rPr>
                  <a:t>( </a:t>
                </a:r>
                <a14:m>
                  <m:oMath xmlns:m="http://schemas.openxmlformats.org/officeDocument/2006/math">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𝑚</m:t>
                        </m:r>
                      </m:e>
                      <m:sup>
                        <m:r>
                          <a:rPr lang="en-US" sz="2000" b="0" i="1" smtClean="0">
                            <a:solidFill>
                              <a:srgbClr val="980000"/>
                            </a:solidFill>
                            <a:latin typeface="Cambria Math" panose="02040503050406030204" pitchFamily="18" charset="0"/>
                          </a:rPr>
                          <m:t>∗ </m:t>
                        </m:r>
                      </m:sup>
                    </m:sSup>
                    <m:r>
                      <a:rPr lang="en-US" sz="2000" b="0" i="1" smtClean="0">
                        <a:solidFill>
                          <a:srgbClr val="980000"/>
                        </a:solidFill>
                        <a:latin typeface="Cambria Math" panose="02040503050406030204" pitchFamily="18" charset="0"/>
                      </a:rPr>
                      <m:t>, </m:t>
                    </m:r>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𝜎</m:t>
                        </m:r>
                      </m:e>
                      <m:sup>
                        <m:r>
                          <a:rPr lang="en-US" sz="2000" b="0" i="1" smtClean="0">
                            <a:solidFill>
                              <a:srgbClr val="980000"/>
                            </a:solidFill>
                            <a:latin typeface="Cambria Math" panose="02040503050406030204" pitchFamily="18" charset="0"/>
                          </a:rPr>
                          <m:t>∗</m:t>
                        </m:r>
                      </m:sup>
                    </m:sSup>
                    <m:r>
                      <a:rPr lang="en-US" sz="2000" b="0" i="0" smtClean="0">
                        <a:solidFill>
                          <a:srgbClr val="980000"/>
                        </a:solidFill>
                        <a:latin typeface="Cambria Math" panose="02040503050406030204" pitchFamily="18" charset="0"/>
                      </a:rPr>
                      <m:t> </m:t>
                    </m:r>
                  </m:oMath>
                </a14:m>
                <a:r>
                  <a:rPr lang="en-US" sz="2000" dirty="0">
                    <a:solidFill>
                      <a:srgbClr val="980000"/>
                    </a:solidFill>
                  </a:rPr>
                  <a:t>)</a:t>
                </a:r>
                <a:endParaRPr sz="2000" dirty="0">
                  <a:solidFill>
                    <a:srgbClr val="980000"/>
                  </a:solidFill>
                </a:endParaRPr>
              </a:p>
            </p:txBody>
          </p:sp>
        </mc:Choice>
        <mc:Fallback>
          <p:sp>
            <p:nvSpPr>
              <p:cNvPr id="500" name="Google Shape;500;p44"/>
              <p:cNvSpPr txBox="1">
                <a:spLocks noRot="1" noChangeAspect="1" noMove="1" noResize="1" noEditPoints="1" noAdjustHandles="1" noChangeArrowheads="1" noChangeShapeType="1" noTextEdit="1"/>
              </p:cNvSpPr>
              <p:nvPr/>
            </p:nvSpPr>
            <p:spPr>
              <a:xfrm>
                <a:off x="3657600" y="4223469"/>
                <a:ext cx="1274368" cy="492412"/>
              </a:xfrm>
              <a:prstGeom prst="rect">
                <a:avLst/>
              </a:prstGeom>
              <a:blipFill>
                <a:blip r:embed="rId7"/>
                <a:stretch>
                  <a:fillRect l="-5941" b="-10000"/>
                </a:stretch>
              </a:blipFill>
              <a:ln>
                <a:noFill/>
              </a:ln>
            </p:spPr>
            <p:txBody>
              <a:bodyPr/>
              <a:lstStyle/>
              <a:p>
                <a:r>
                  <a:rPr lang="en-US">
                    <a:noFill/>
                  </a:rPr>
                  <a:t> </a:t>
                </a:r>
              </a:p>
            </p:txBody>
          </p:sp>
        </mc:Fallback>
      </mc:AlternateContent>
      <p:sp>
        <p:nvSpPr>
          <p:cNvPr id="501" name="Google Shape;501;p44"/>
          <p:cNvSpPr/>
          <p:nvPr/>
        </p:nvSpPr>
        <p:spPr>
          <a:xfrm>
            <a:off x="2576475" y="1647097"/>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502" name="Google Shape;502;p44"/>
          <p:cNvSpPr/>
          <p:nvPr/>
        </p:nvSpPr>
        <p:spPr>
          <a:xfrm>
            <a:off x="2551699" y="2921524"/>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2" name="Google Shape;518;p45">
            <a:extLst>
              <a:ext uri="{FF2B5EF4-FFF2-40B4-BE49-F238E27FC236}">
                <a16:creationId xmlns:a16="http://schemas.microsoft.com/office/drawing/2014/main" id="{4EB6D25D-86A3-8789-4931-981FFF07B8AE}"/>
              </a:ext>
            </a:extLst>
          </p:cNvPr>
          <p:cNvSpPr/>
          <p:nvPr/>
        </p:nvSpPr>
        <p:spPr>
          <a:xfrm>
            <a:off x="5670420" y="1351128"/>
            <a:ext cx="3264862" cy="1014120"/>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secret key oracle for</a:t>
            </a:r>
            <a:r>
              <a:rPr lang="en" sz="1900" b="1" dirty="0">
                <a:latin typeface="PT Serif"/>
                <a:ea typeface="PT Serif"/>
                <a:cs typeface="PT Serif"/>
                <a:sym typeface="PT Serif"/>
              </a:rPr>
              <a:t> week e</a:t>
            </a:r>
            <a:endParaRPr sz="1900" b="1" dirty="0">
              <a:latin typeface="PT Serif"/>
              <a:ea typeface="PT Serif"/>
              <a:cs typeface="PT Serif"/>
              <a:sym typeface="PT Serif"/>
            </a:endParaRPr>
          </a:p>
        </p:txBody>
      </p:sp>
      <p:sp>
        <p:nvSpPr>
          <p:cNvPr id="3" name="Google Shape;525;p45">
            <a:extLst>
              <a:ext uri="{FF2B5EF4-FFF2-40B4-BE49-F238E27FC236}">
                <a16:creationId xmlns:a16="http://schemas.microsoft.com/office/drawing/2014/main" id="{5E710E07-6BCE-9FA3-18F1-8FFA398FBFED}"/>
              </a:ext>
            </a:extLst>
          </p:cNvPr>
          <p:cNvSpPr/>
          <p:nvPr/>
        </p:nvSpPr>
        <p:spPr>
          <a:xfrm>
            <a:off x="5670420" y="2571543"/>
            <a:ext cx="3264812" cy="1210248"/>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signing oracle for </a:t>
            </a:r>
            <a:r>
              <a:rPr lang="en" sz="1900" b="1" dirty="0">
                <a:latin typeface="PT Serif"/>
                <a:ea typeface="PT Serif"/>
                <a:cs typeface="PT Serif"/>
                <a:sym typeface="PT Serif"/>
              </a:rPr>
              <a:t>week e</a:t>
            </a:r>
            <a:endParaRPr sz="1900" dirty="0">
              <a:latin typeface="PT Serif"/>
              <a:ea typeface="PT Serif"/>
              <a:cs typeface="PT Serif"/>
              <a:sym typeface="PT Serif"/>
            </a:endParaRPr>
          </a:p>
        </p:txBody>
      </p:sp>
      <p:sp>
        <p:nvSpPr>
          <p:cNvPr id="4" name="Google Shape;525;p45">
            <a:extLst>
              <a:ext uri="{FF2B5EF4-FFF2-40B4-BE49-F238E27FC236}">
                <a16:creationId xmlns:a16="http://schemas.microsoft.com/office/drawing/2014/main" id="{E9C3353D-41FF-F0C6-61F9-8F57FC196C1B}"/>
              </a:ext>
            </a:extLst>
          </p:cNvPr>
          <p:cNvSpPr/>
          <p:nvPr/>
        </p:nvSpPr>
        <p:spPr>
          <a:xfrm>
            <a:off x="5670420" y="3962708"/>
            <a:ext cx="3245813"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PT Serif"/>
                <a:ea typeface="PT Serif"/>
                <a:cs typeface="PT Serif"/>
                <a:sym typeface="PT Serif"/>
              </a:rPr>
              <a:t>Forgery</a:t>
            </a:r>
            <a:endParaRPr sz="1900">
              <a:latin typeface="PT Serif"/>
              <a:ea typeface="PT Serif"/>
              <a:cs typeface="PT Serif"/>
              <a:sym typeface="PT Serif"/>
            </a:endParaRPr>
          </a:p>
        </p:txBody>
      </p:sp>
      <p:pic>
        <p:nvPicPr>
          <p:cNvPr id="5" name="Google Shape;504;p44" descr="A picture containing clipart&#10;&#10;Description automatically generated">
            <a:extLst>
              <a:ext uri="{FF2B5EF4-FFF2-40B4-BE49-F238E27FC236}">
                <a16:creationId xmlns:a16="http://schemas.microsoft.com/office/drawing/2014/main" id="{D44A6B01-A564-8FAE-5B98-E7C8AF9AECE3}"/>
              </a:ext>
            </a:extLst>
          </p:cNvPr>
          <p:cNvPicPr preferRelativeResize="0"/>
          <p:nvPr/>
        </p:nvPicPr>
        <p:blipFill>
          <a:blip r:embed="rId8">
            <a:alphaModFix/>
          </a:blip>
          <a:stretch>
            <a:fillRect/>
          </a:stretch>
        </p:blipFill>
        <p:spPr>
          <a:xfrm>
            <a:off x="7433383" y="649137"/>
            <a:ext cx="586443" cy="572699"/>
          </a:xfrm>
          <a:prstGeom prst="rect">
            <a:avLst/>
          </a:prstGeom>
          <a:noFill/>
          <a:ln>
            <a:noFill/>
          </a:ln>
        </p:spPr>
      </p:pic>
      <p:sp>
        <p:nvSpPr>
          <p:cNvPr id="6" name="Google Shape;505;p44">
            <a:extLst>
              <a:ext uri="{FF2B5EF4-FFF2-40B4-BE49-F238E27FC236}">
                <a16:creationId xmlns:a16="http://schemas.microsoft.com/office/drawing/2014/main" id="{9575ED81-0828-341A-F5AB-100C0EB02671}"/>
              </a:ext>
            </a:extLst>
          </p:cNvPr>
          <p:cNvSpPr txBox="1"/>
          <p:nvPr/>
        </p:nvSpPr>
        <p:spPr>
          <a:xfrm>
            <a:off x="1635315" y="659190"/>
            <a:ext cx="149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dirty="0">
                <a:latin typeface="PT Serif"/>
                <a:ea typeface="PT Serif"/>
                <a:cs typeface="PT Serif"/>
                <a:sym typeface="PT Serif"/>
              </a:rPr>
              <a:t>Challenger</a:t>
            </a:r>
            <a:endParaRPr sz="20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1107A54C-8DCE-BE4D-1944-7225AF47B67C}"/>
              </a:ext>
            </a:extLst>
          </p:cNvPr>
          <p:cNvSpPr txBox="1"/>
          <p:nvPr/>
        </p:nvSpPr>
        <p:spPr>
          <a:xfrm>
            <a:off x="6097100" y="659190"/>
            <a:ext cx="145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a:latin typeface="PT Serif"/>
                <a:ea typeface="PT Serif"/>
                <a:cs typeface="PT Serif"/>
                <a:sym typeface="PT Serif"/>
              </a:rPr>
              <a:t>Adversary</a:t>
            </a:r>
            <a:endParaRPr sz="2000" u="sng">
              <a:latin typeface="PT Serif"/>
              <a:ea typeface="PT Serif"/>
              <a:cs typeface="PT Serif"/>
              <a:sym typeface="PT Serif"/>
            </a:endParaRPr>
          </a:p>
        </p:txBody>
      </p:sp>
    </p:spTree>
    <p:extLst>
      <p:ext uri="{BB962C8B-B14F-4D97-AF65-F5344CB8AC3E}">
        <p14:creationId xmlns:p14="http://schemas.microsoft.com/office/powerpoint/2010/main" val="37452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0"/>
      <p:bldP spid="493" grpId="0"/>
      <p:bldP spid="495" grpId="0"/>
      <p:bldP spid="497" grpId="0"/>
      <p:bldP spid="500" grpId="0"/>
      <p:bldP spid="2" grpId="0" animBg="1"/>
      <p:bldP spid="3" grpId="0" animBg="1"/>
      <p:bldP spid="4" grpId="0" animBg="1"/>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US" dirty="0"/>
              <a:t>a</a:t>
            </a:r>
            <a:r>
              <a:rPr lang="en" dirty="0"/>
              <a:t>cc-1 Accountability for ATS with Proactive Refresh</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p:txBody>
              <a:bodyPr/>
              <a:lstStyle/>
              <a:p>
                <a:pPr marL="114300" indent="0">
                  <a:lnSpc>
                    <a:spcPct val="110000"/>
                  </a:lnSpc>
                  <a:spcBef>
                    <a:spcPts val="400"/>
                  </a:spcBef>
                  <a:spcAft>
                    <a:spcPts val="400"/>
                  </a:spcAft>
                  <a:buNone/>
                </a:pPr>
                <a:r>
                  <a:rPr lang="en-US" sz="2100" dirty="0"/>
                  <a:t>Same Game as uf-1. But winning condition changes:</a:t>
                </a:r>
              </a:p>
              <a:p>
                <a:pPr>
                  <a:lnSpc>
                    <a:spcPct val="110000"/>
                  </a:lnSpc>
                  <a:spcBef>
                    <a:spcPts val="400"/>
                  </a:spcBef>
                  <a:spcAft>
                    <a:spcPts val="400"/>
                  </a:spcAft>
                  <a:buFont typeface="Wingdings" pitchFamily="2" charset="2"/>
                  <a:buChar char="§"/>
                </a:pPr>
                <a14:m>
                  <m:oMath xmlns:m="http://schemas.openxmlformats.org/officeDocument/2006/math">
                    <m:sSup>
                      <m:sSupPr>
                        <m:ctrlPr>
                          <a:rPr lang="en-US" sz="2000" i="1">
                            <a:solidFill>
                              <a:srgbClr val="980000"/>
                            </a:solidFill>
                            <a:latin typeface="Cambria Math" panose="02040503050406030204" pitchFamily="18" charset="0"/>
                          </a:rPr>
                        </m:ctrlPr>
                      </m:sSupPr>
                      <m:e>
                        <m:r>
                          <a:rPr lang="en-US" sz="2000" i="1">
                            <a:solidFill>
                              <a:srgbClr val="980000"/>
                            </a:solidFill>
                            <a:latin typeface="Cambria Math" panose="02040503050406030204" pitchFamily="18" charset="0"/>
                          </a:rPr>
                          <m:t>𝜎</m:t>
                        </m:r>
                      </m:e>
                      <m:sup>
                        <m:r>
                          <a:rPr lang="en-US" sz="2000" i="1">
                            <a:solidFill>
                              <a:srgbClr val="980000"/>
                            </a:solidFill>
                            <a:latin typeface="Cambria Math" panose="02040503050406030204" pitchFamily="18" charset="0"/>
                          </a:rPr>
                          <m:t>∗</m:t>
                        </m:r>
                      </m:sup>
                    </m:sSup>
                  </m:oMath>
                </a14:m>
                <a:r>
                  <a:rPr lang="en-US" sz="2000" b="0" i="0" u="none" strike="noStrike" dirty="0">
                    <a:solidFill>
                      <a:schemeClr val="bg2"/>
                    </a:solidFill>
                    <a:effectLst/>
                    <a:latin typeface="PT Serif" panose="020A0603040505020204" pitchFamily="18" charset="77"/>
                  </a:rPr>
                  <a:t> is a valid sig on </a:t>
                </a:r>
                <a14:m>
                  <m:oMath xmlns:m="http://schemas.openxmlformats.org/officeDocument/2006/math">
                    <m:sSup>
                      <m:sSupPr>
                        <m:ctrlPr>
                          <a:rPr lang="en-US" sz="2000" i="1">
                            <a:solidFill>
                              <a:srgbClr val="980000"/>
                            </a:solidFill>
                            <a:latin typeface="Cambria Math" panose="02040503050406030204" pitchFamily="18" charset="0"/>
                          </a:rPr>
                        </m:ctrlPr>
                      </m:sSupPr>
                      <m:e>
                        <m:r>
                          <a:rPr lang="en-US" sz="2000" i="1">
                            <a:solidFill>
                              <a:srgbClr val="980000"/>
                            </a:solidFill>
                            <a:latin typeface="Cambria Math" panose="02040503050406030204" pitchFamily="18" charset="0"/>
                          </a:rPr>
                          <m:t>𝑚</m:t>
                        </m:r>
                      </m:e>
                      <m:sup>
                        <m:r>
                          <a:rPr lang="en-US" sz="2000" i="1">
                            <a:solidFill>
                              <a:srgbClr val="980000"/>
                            </a:solidFill>
                            <a:latin typeface="Cambria Math" panose="02040503050406030204" pitchFamily="18" charset="0"/>
                          </a:rPr>
                          <m:t>∗ </m:t>
                        </m:r>
                      </m:sup>
                    </m:sSup>
                  </m:oMath>
                </a14:m>
                <a:r>
                  <a:rPr lang="en-US" sz="2000" b="0" i="0" u="none" strike="noStrike" dirty="0">
                    <a:solidFill>
                      <a:schemeClr val="bg2"/>
                    </a:solidFill>
                    <a:effectLst/>
                    <a:latin typeface="PT Serif" panose="020A0603040505020204" pitchFamily="18" charset="77"/>
                  </a:rPr>
                  <a:t>, and </a:t>
                </a:r>
              </a:p>
              <a:p>
                <a:pPr>
                  <a:lnSpc>
                    <a:spcPct val="110000"/>
                  </a:lnSpc>
                  <a:spcBef>
                    <a:spcPts val="400"/>
                  </a:spcBef>
                  <a:spcAft>
                    <a:spcPts val="400"/>
                  </a:spcAft>
                  <a:buFont typeface="Wingdings" pitchFamily="2" charset="2"/>
                  <a:buChar char="§"/>
                </a:pPr>
                <a:r>
                  <a:rPr lang="en-US" sz="2000" dirty="0">
                    <a:solidFill>
                      <a:schemeClr val="bg2"/>
                    </a:solidFill>
                    <a:latin typeface="PT Serif" panose="020A0603040505020204" pitchFamily="18" charset="77"/>
                  </a:rPr>
                  <a:t>For</a:t>
                </a:r>
                <a:r>
                  <a:rPr lang="en-US" sz="2000" i="0" u="none" strike="noStrike" dirty="0">
                    <a:solidFill>
                      <a:schemeClr val="bg2"/>
                    </a:solidFill>
                    <a:effectLst/>
                    <a:latin typeface="PT Serif" panose="020A0603040505020204" pitchFamily="18" charset="77"/>
                  </a:rPr>
                  <a:t> every epoch e</a:t>
                </a:r>
                <a:r>
                  <a:rPr lang="en-US" sz="2000" b="0" i="0" u="none" strike="noStrike" dirty="0">
                    <a:solidFill>
                      <a:schemeClr val="bg2"/>
                    </a:solidFill>
                    <a:effectLst/>
                    <a:latin typeface="PT Serif" panose="020A0603040505020204" pitchFamily="18" charset="77"/>
                  </a:rPr>
                  <a:t>, there’s some party </a:t>
                </a:r>
                <a14:m>
                  <m:oMath xmlns:m="http://schemas.openxmlformats.org/officeDocument/2006/math">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rPr>
                          <m:t>𝑖</m:t>
                        </m:r>
                      </m:e>
                      <m:sub>
                        <m:r>
                          <a:rPr lang="en-US" sz="2000" i="1">
                            <a:solidFill>
                              <a:schemeClr val="bg2"/>
                            </a:solidFill>
                            <a:latin typeface="Cambria Math" panose="02040503050406030204" pitchFamily="18" charset="0"/>
                          </a:rPr>
                          <m:t>𝑒</m:t>
                        </m:r>
                      </m:sub>
                    </m:sSub>
                  </m:oMath>
                </a14:m>
                <a:r>
                  <a:rPr lang="en-US" sz="2000" b="0" i="0" u="none" strike="noStrike" dirty="0">
                    <a:solidFill>
                      <a:schemeClr val="bg2"/>
                    </a:solidFill>
                    <a:effectLst/>
                    <a:latin typeface="PT Serif" panose="020A0603040505020204" pitchFamily="18" charset="77"/>
                  </a:rPr>
                  <a:t> such that</a:t>
                </a:r>
              </a:p>
              <a:p>
                <a:pPr lvl="1">
                  <a:lnSpc>
                    <a:spcPct val="110000"/>
                  </a:lnSpc>
                  <a:spcBef>
                    <a:spcPts val="400"/>
                  </a:spcBef>
                  <a:spcAft>
                    <a:spcPts val="400"/>
                  </a:spcAft>
                  <a:buFont typeface="Wingdings" pitchFamily="2" charset="2"/>
                  <a:buChar char="§"/>
                </a:pPr>
                <a:r>
                  <a:rPr lang="en-US" sz="1900" dirty="0" err="1">
                    <a:solidFill>
                      <a:schemeClr val="bg2"/>
                    </a:solidFill>
                    <a:latin typeface="PT Serif" panose="020A0603040505020204" pitchFamily="18" charset="77"/>
                  </a:rPr>
                  <a:t>skOracle</a:t>
                </a:r>
                <a:r>
                  <a:rPr lang="en-US" sz="1900" dirty="0">
                    <a:solidFill>
                      <a:schemeClr val="bg2"/>
                    </a:solidFill>
                    <a:latin typeface="PT Serif" panose="020A0603040505020204" pitchFamily="18" charset="77"/>
                  </a:rPr>
                  <a:t>( </a:t>
                </a:r>
                <a14:m>
                  <m:oMath xmlns:m="http://schemas.openxmlformats.org/officeDocument/2006/math">
                    <m:sSub>
                      <m:sSubPr>
                        <m:ctrlPr>
                          <a:rPr lang="en-US" sz="1900" b="0" i="1" smtClean="0">
                            <a:solidFill>
                              <a:schemeClr val="bg2"/>
                            </a:solidFill>
                            <a:latin typeface="Cambria Math" panose="02040503050406030204" pitchFamily="18" charset="0"/>
                          </a:rPr>
                        </m:ctrlPr>
                      </m:sSubPr>
                      <m:e>
                        <m:r>
                          <a:rPr lang="en-US" sz="1900" b="0" i="1" smtClean="0">
                            <a:solidFill>
                              <a:schemeClr val="bg2"/>
                            </a:solidFill>
                            <a:latin typeface="Cambria Math" panose="02040503050406030204" pitchFamily="18" charset="0"/>
                          </a:rPr>
                          <m:t>𝑖</m:t>
                        </m:r>
                      </m:e>
                      <m:sub>
                        <m:r>
                          <a:rPr lang="en-US" sz="1900" b="0" i="1" smtClean="0">
                            <a:solidFill>
                              <a:schemeClr val="bg2"/>
                            </a:solidFill>
                            <a:latin typeface="Cambria Math" panose="02040503050406030204" pitchFamily="18" charset="0"/>
                          </a:rPr>
                          <m:t>𝑒</m:t>
                        </m:r>
                      </m:sub>
                    </m:sSub>
                    <m:r>
                      <a:rPr lang="en-US" sz="1900" b="0" i="1" smtClean="0">
                        <a:solidFill>
                          <a:schemeClr val="bg2"/>
                        </a:solidFill>
                        <a:latin typeface="Cambria Math" panose="02040503050406030204" pitchFamily="18" charset="0"/>
                      </a:rPr>
                      <m:t> , </m:t>
                    </m:r>
                    <m:r>
                      <a:rPr lang="en-US" sz="1900" b="0" i="1" smtClean="0">
                        <a:solidFill>
                          <a:schemeClr val="bg2"/>
                        </a:solidFill>
                        <a:latin typeface="Cambria Math" panose="02040503050406030204" pitchFamily="18" charset="0"/>
                      </a:rPr>
                      <m:t>𝑒</m:t>
                    </m:r>
                  </m:oMath>
                </a14:m>
                <a:r>
                  <a:rPr lang="en-US" sz="1900" dirty="0">
                    <a:solidFill>
                      <a:schemeClr val="bg2"/>
                    </a:solidFill>
                    <a:latin typeface="PT Serif" panose="020A0603040505020204" pitchFamily="18" charset="77"/>
                  </a:rPr>
                  <a:t> ) not called</a:t>
                </a:r>
              </a:p>
              <a:p>
                <a:pPr lvl="1">
                  <a:lnSpc>
                    <a:spcPct val="110000"/>
                  </a:lnSpc>
                  <a:spcBef>
                    <a:spcPts val="400"/>
                  </a:spcBef>
                  <a:spcAft>
                    <a:spcPts val="400"/>
                  </a:spcAft>
                  <a:buFont typeface="Wingdings" pitchFamily="2" charset="2"/>
                  <a:buChar char="§"/>
                </a:pPr>
                <a:r>
                  <a:rPr lang="en-US" sz="1900" b="0" i="0" u="none" strike="noStrike" dirty="0" err="1">
                    <a:solidFill>
                      <a:schemeClr val="bg2"/>
                    </a:solidFill>
                    <a:effectLst/>
                    <a:latin typeface="PT Serif" panose="020A0603040505020204" pitchFamily="18" charset="77"/>
                  </a:rPr>
                  <a:t>SignOracle</a:t>
                </a:r>
                <a:r>
                  <a:rPr lang="en-US" sz="1900" b="0" i="0" u="none" strike="noStrike" dirty="0">
                    <a:solidFill>
                      <a:schemeClr val="bg2"/>
                    </a:solidFill>
                    <a:effectLst/>
                    <a:latin typeface="PT Serif" panose="020A0603040505020204" pitchFamily="18" charset="77"/>
                  </a:rPr>
                  <a:t>(</a:t>
                </a:r>
                <a14:m>
                  <m:oMath xmlns:m="http://schemas.openxmlformats.org/officeDocument/2006/math">
                    <m:sSup>
                      <m:sSupPr>
                        <m:ctrlPr>
                          <a:rPr lang="en-US" sz="1900" b="0" i="1" u="none" strike="noStrike" smtClean="0">
                            <a:solidFill>
                              <a:schemeClr val="bg2"/>
                            </a:solidFill>
                            <a:effectLst/>
                            <a:latin typeface="Cambria Math" panose="02040503050406030204" pitchFamily="18" charset="0"/>
                          </a:rPr>
                        </m:ctrlPr>
                      </m:sSupPr>
                      <m:e>
                        <m:r>
                          <a:rPr lang="en-US" sz="1900" b="0" i="1"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𝑚</m:t>
                        </m:r>
                      </m:e>
                      <m:sup>
                        <m:r>
                          <a:rPr lang="en-US" sz="1900" b="0" i="1" u="none" strike="noStrike" smtClean="0">
                            <a:solidFill>
                              <a:schemeClr val="bg2"/>
                            </a:solidFill>
                            <a:effectLst/>
                            <a:latin typeface="Cambria Math" panose="02040503050406030204" pitchFamily="18" charset="0"/>
                          </a:rPr>
                          <m:t>∗</m:t>
                        </m:r>
                      </m:sup>
                    </m:sSup>
                    <m:r>
                      <a:rPr lang="en-US" sz="1900" b="0" i="1"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𝑒</m:t>
                    </m:r>
                    <m:r>
                      <a:rPr lang="en-US" sz="1900" b="0" i="1" u="none" strike="noStrike" smtClean="0">
                        <a:solidFill>
                          <a:schemeClr val="bg2"/>
                        </a:solidFill>
                        <a:effectLst/>
                        <a:latin typeface="Cambria Math" panose="02040503050406030204" pitchFamily="18" charset="0"/>
                      </a:rPr>
                      <m:t> , </m:t>
                    </m:r>
                    <m:sSub>
                      <m:sSubPr>
                        <m:ctrlPr>
                          <a:rPr lang="en-US" sz="1900" b="0" i="1" u="none" strike="noStrike" smtClean="0">
                            <a:solidFill>
                              <a:schemeClr val="bg2"/>
                            </a:solidFill>
                            <a:effectLst/>
                            <a:latin typeface="Cambria Math" panose="02040503050406030204" pitchFamily="18" charset="0"/>
                          </a:rPr>
                        </m:ctrlPr>
                      </m:sSubPr>
                      <m:e>
                        <m:r>
                          <a:rPr lang="en-US" sz="1900" b="0" i="1" u="none" strike="noStrike" smtClean="0">
                            <a:solidFill>
                              <a:schemeClr val="bg2"/>
                            </a:solidFill>
                            <a:effectLst/>
                            <a:latin typeface="Cambria Math" panose="02040503050406030204" pitchFamily="18" charset="0"/>
                          </a:rPr>
                          <m:t>𝑖</m:t>
                        </m:r>
                      </m:e>
                      <m:sub>
                        <m:r>
                          <a:rPr lang="en-US" sz="1900" b="0" i="1" u="none" strike="noStrike" smtClean="0">
                            <a:solidFill>
                              <a:schemeClr val="bg2"/>
                            </a:solidFill>
                            <a:effectLst/>
                            <a:latin typeface="Cambria Math" panose="02040503050406030204" pitchFamily="18" charset="0"/>
                          </a:rPr>
                          <m:t>𝑒</m:t>
                        </m:r>
                      </m:sub>
                    </m:sSub>
                    <m:r>
                      <a:rPr lang="en-US" sz="1900" b="0" i="1" u="none" strike="noStrike" smtClean="0">
                        <a:solidFill>
                          <a:schemeClr val="bg2"/>
                        </a:solidFill>
                        <a:effectLst/>
                        <a:latin typeface="Cambria Math" panose="02040503050406030204" pitchFamily="18" charset="0"/>
                      </a:rPr>
                      <m:t> ,  </m:t>
                    </m:r>
                    <m:r>
                      <a:rPr lang="en-US" sz="1900" b="0" i="1" u="none" strike="noStrike" smtClean="0">
                        <a:solidFill>
                          <a:schemeClr val="bg2"/>
                        </a:solidFill>
                        <a:effectLst/>
                        <a:latin typeface="Cambria Math" panose="02040503050406030204" pitchFamily="18" charset="0"/>
                        <a:ea typeface="Cambria Math" panose="02040503050406030204" pitchFamily="18" charset="0"/>
                      </a:rPr>
                      <m:t>∙ </m:t>
                    </m:r>
                  </m:oMath>
                </a14:m>
                <a:r>
                  <a:rPr lang="en-US" sz="1900" b="0" i="0" u="none" strike="noStrike" dirty="0">
                    <a:solidFill>
                      <a:schemeClr val="bg2"/>
                    </a:solidFill>
                    <a:effectLst/>
                    <a:latin typeface="PT Serif" panose="020A0603040505020204" pitchFamily="18" charset="77"/>
                  </a:rPr>
                  <a:t>) not </a:t>
                </a:r>
                <a:r>
                  <a:rPr lang="en-US" sz="1900" dirty="0">
                    <a:solidFill>
                      <a:schemeClr val="bg2"/>
                    </a:solidFill>
                    <a:latin typeface="PT Serif" panose="020A0603040505020204" pitchFamily="18" charset="77"/>
                  </a:rPr>
                  <a:t>called</a:t>
                </a:r>
                <a:endParaRPr lang="en-US" sz="1900" b="0" i="0" u="none" strike="noStrike" dirty="0">
                  <a:solidFill>
                    <a:schemeClr val="bg2"/>
                  </a:solidFill>
                  <a:effectLst/>
                  <a:latin typeface="PT Serif" panose="020A0603040505020204" pitchFamily="18" charset="77"/>
                </a:endParaRPr>
              </a:p>
              <a:p>
                <a:pPr lvl="1">
                  <a:lnSpc>
                    <a:spcPct val="110000"/>
                  </a:lnSpc>
                  <a:spcBef>
                    <a:spcPts val="400"/>
                  </a:spcBef>
                  <a:spcAft>
                    <a:spcPts val="400"/>
                  </a:spcAft>
                  <a:buFont typeface="Wingdings" pitchFamily="2" charset="2"/>
                  <a:buChar char="§"/>
                </a:pPr>
                <a14:m>
                  <m:oMath xmlns:m="http://schemas.openxmlformats.org/officeDocument/2006/math">
                    <m:sSub>
                      <m:sSubPr>
                        <m:ctrlPr>
                          <a:rPr lang="en-US" sz="1900" i="1">
                            <a:solidFill>
                              <a:schemeClr val="bg2"/>
                            </a:solidFill>
                            <a:latin typeface="Cambria Math" panose="02040503050406030204" pitchFamily="18" charset="0"/>
                          </a:rPr>
                        </m:ctrlPr>
                      </m:sSubPr>
                      <m:e>
                        <m:r>
                          <a:rPr lang="en-US" sz="1900" i="1">
                            <a:solidFill>
                              <a:schemeClr val="bg2"/>
                            </a:solidFill>
                            <a:latin typeface="Cambria Math" panose="02040503050406030204" pitchFamily="18" charset="0"/>
                          </a:rPr>
                          <m:t>𝑖</m:t>
                        </m:r>
                      </m:e>
                      <m:sub>
                        <m:r>
                          <a:rPr lang="en-US" sz="1900" i="1">
                            <a:solidFill>
                              <a:schemeClr val="bg2"/>
                            </a:solidFill>
                            <a:latin typeface="Cambria Math" panose="02040503050406030204" pitchFamily="18" charset="0"/>
                          </a:rPr>
                          <m:t>𝑒</m:t>
                        </m:r>
                      </m:sub>
                    </m:sSub>
                  </m:oMath>
                </a14:m>
                <a:r>
                  <a:rPr lang="en-US" sz="1900" b="0" i="0" u="none" strike="noStrike" dirty="0">
                    <a:solidFill>
                      <a:schemeClr val="bg2"/>
                    </a:solidFill>
                    <a:effectLst/>
                    <a:latin typeface="PT Serif" panose="020A0603040505020204" pitchFamily="18" charset="77"/>
                  </a:rPr>
                  <a:t> is in Trace(</a:t>
                </a:r>
                <a14:m>
                  <m:oMath xmlns:m="http://schemas.openxmlformats.org/officeDocument/2006/math">
                    <m:r>
                      <a:rPr lang="en-US" sz="1900" b="0" i="0"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𝑝𝑘</m:t>
                    </m:r>
                    <m:r>
                      <a:rPr lang="en-US" sz="1900" b="0" i="1" u="none" strike="noStrike" smtClean="0">
                        <a:solidFill>
                          <a:schemeClr val="bg2"/>
                        </a:solidFill>
                        <a:effectLst/>
                        <a:latin typeface="Cambria Math" panose="02040503050406030204" pitchFamily="18" charset="0"/>
                      </a:rPr>
                      <m:t> , </m:t>
                    </m:r>
                    <m:sSup>
                      <m:sSupPr>
                        <m:ctrlPr>
                          <a:rPr lang="en-US" sz="1900" b="0" i="1" u="none" strike="noStrike" smtClean="0">
                            <a:solidFill>
                              <a:schemeClr val="bg2"/>
                            </a:solidFill>
                            <a:effectLst/>
                            <a:latin typeface="Cambria Math" panose="02040503050406030204" pitchFamily="18" charset="0"/>
                          </a:rPr>
                        </m:ctrlPr>
                      </m:sSupPr>
                      <m:e>
                        <m:r>
                          <a:rPr lang="en-US" sz="1900" b="0" i="1" u="none" strike="noStrike" smtClean="0">
                            <a:solidFill>
                              <a:schemeClr val="bg2"/>
                            </a:solidFill>
                            <a:effectLst/>
                            <a:latin typeface="Cambria Math" panose="02040503050406030204" pitchFamily="18" charset="0"/>
                          </a:rPr>
                          <m:t>𝑚</m:t>
                        </m:r>
                      </m:e>
                      <m:sup>
                        <m:r>
                          <a:rPr lang="en-US" sz="1900" b="0" i="1" u="none" strike="noStrike" smtClean="0">
                            <a:solidFill>
                              <a:schemeClr val="bg2"/>
                            </a:solidFill>
                            <a:effectLst/>
                            <a:latin typeface="Cambria Math" panose="02040503050406030204" pitchFamily="18" charset="0"/>
                          </a:rPr>
                          <m:t>∗</m:t>
                        </m:r>
                      </m:sup>
                    </m:sSup>
                    <m:r>
                      <a:rPr lang="en-US" sz="1900" b="0" i="1" u="none" strike="noStrike" smtClean="0">
                        <a:solidFill>
                          <a:schemeClr val="bg2"/>
                        </a:solidFill>
                        <a:effectLst/>
                        <a:latin typeface="Cambria Math" panose="02040503050406030204" pitchFamily="18" charset="0"/>
                      </a:rPr>
                      <m:t>, </m:t>
                    </m:r>
                    <m:sSup>
                      <m:sSupPr>
                        <m:ctrlPr>
                          <a:rPr lang="en-US" sz="1900" b="0" i="1" u="none" strike="noStrike" smtClean="0">
                            <a:solidFill>
                              <a:schemeClr val="bg2"/>
                            </a:solidFill>
                            <a:effectLst/>
                            <a:latin typeface="Cambria Math" panose="02040503050406030204" pitchFamily="18" charset="0"/>
                            <a:ea typeface="Cambria Math" panose="02040503050406030204" pitchFamily="18" charset="0"/>
                          </a:rPr>
                        </m:ctrlPr>
                      </m:sSupPr>
                      <m:e>
                        <m:r>
                          <a:rPr lang="en-US" sz="1900" b="0" i="1" u="none" strike="noStrike" smtClean="0">
                            <a:solidFill>
                              <a:schemeClr val="bg2"/>
                            </a:solidFill>
                            <a:effectLst/>
                            <a:latin typeface="Cambria Math" panose="02040503050406030204" pitchFamily="18" charset="0"/>
                            <a:ea typeface="Cambria Math" panose="02040503050406030204" pitchFamily="18" charset="0"/>
                          </a:rPr>
                          <m:t>𝜎</m:t>
                        </m:r>
                      </m:e>
                      <m:sup>
                        <m:r>
                          <a:rPr lang="en-US" sz="1900" b="0" i="1" u="none" strike="noStrike" smtClean="0">
                            <a:solidFill>
                              <a:schemeClr val="bg2"/>
                            </a:solidFill>
                            <a:effectLst/>
                            <a:latin typeface="Cambria Math" panose="02040503050406030204" pitchFamily="18" charset="0"/>
                            <a:ea typeface="Cambria Math" panose="02040503050406030204" pitchFamily="18" charset="0"/>
                          </a:rPr>
                          <m:t>∗</m:t>
                        </m:r>
                      </m:sup>
                    </m:sSup>
                  </m:oMath>
                </a14:m>
                <a:r>
                  <a:rPr lang="en-US" sz="1900" b="0" i="0" u="none" strike="noStrike" dirty="0">
                    <a:solidFill>
                      <a:schemeClr val="bg2"/>
                    </a:solidFill>
                    <a:effectLst/>
                    <a:latin typeface="PT Serif" panose="020A0603040505020204" pitchFamily="18" charset="77"/>
                  </a:rPr>
                  <a:t> )</a:t>
                </a:r>
              </a:p>
            </p:txBody>
          </p:sp>
        </mc:Choice>
        <mc:Fallback>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1A0EF94-E626-FAF8-D504-C073A69F2728}"/>
              </a:ext>
            </a:extLst>
          </p:cNvPr>
          <p:cNvSpPr/>
          <p:nvPr/>
        </p:nvSpPr>
        <p:spPr>
          <a:xfrm>
            <a:off x="356322" y="3486152"/>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acc-1 secure if no efficient adversary can win the acc-1 game with non-negligible probability.</a:t>
            </a:r>
          </a:p>
        </p:txBody>
      </p:sp>
      <mc:AlternateContent xmlns:mc="http://schemas.openxmlformats.org/markup-compatibility/2006">
        <mc:Choice xmlns:a14="http://schemas.microsoft.com/office/drawing/2010/main" Requires="a14">
          <p:sp>
            <p:nvSpPr>
              <p:cNvPr id="5" name="Rounded Rectangular Callout 4">
                <a:extLst>
                  <a:ext uri="{FF2B5EF4-FFF2-40B4-BE49-F238E27FC236}">
                    <a16:creationId xmlns:a16="http://schemas.microsoft.com/office/drawing/2014/main" id="{A55A6BF0-5F35-30BC-01DE-A4D8DA419281}"/>
                  </a:ext>
                </a:extLst>
              </p:cNvPr>
              <p:cNvSpPr/>
              <p:nvPr/>
            </p:nvSpPr>
            <p:spPr>
              <a:xfrm>
                <a:off x="5754757" y="2225015"/>
                <a:ext cx="2693504" cy="805069"/>
              </a:xfrm>
              <a:prstGeom prst="wedgeRoundRectCallout">
                <a:avLst>
                  <a:gd name="adj1" fmla="val -72946"/>
                  <a:gd name="adj2" fmla="val -560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𝑖</m:t>
                        </m:r>
                      </m:e>
                      <m:sub>
                        <m:r>
                          <a:rPr lang="en-US" sz="2000" i="1">
                            <a:solidFill>
                              <a:schemeClr val="bg1"/>
                            </a:solidFill>
                            <a:latin typeface="Cambria Math" panose="02040503050406030204" pitchFamily="18" charset="0"/>
                          </a:rPr>
                          <m:t>𝑒</m:t>
                        </m:r>
                      </m:sub>
                    </m:sSub>
                  </m:oMath>
                </a14:m>
                <a:r>
                  <a:rPr lang="en-US" sz="2000" dirty="0">
                    <a:solidFill>
                      <a:schemeClr val="bg1"/>
                    </a:solidFill>
                    <a:latin typeface="PT Serif" panose="020A0603040505020204" pitchFamily="18" charset="77"/>
                  </a:rPr>
                  <a:t> falsely blamed in epoch e </a:t>
                </a:r>
              </a:p>
            </p:txBody>
          </p:sp>
        </mc:Choice>
        <mc:Fallback>
          <p:sp>
            <p:nvSpPr>
              <p:cNvPr id="5" name="Rounded Rectangular Callout 4">
                <a:extLst>
                  <a:ext uri="{FF2B5EF4-FFF2-40B4-BE49-F238E27FC236}">
                    <a16:creationId xmlns:a16="http://schemas.microsoft.com/office/drawing/2014/main" id="{A55A6BF0-5F35-30BC-01DE-A4D8DA419281}"/>
                  </a:ext>
                </a:extLst>
              </p:cNvPr>
              <p:cNvSpPr>
                <a:spLocks noRot="1" noChangeAspect="1" noMove="1" noResize="1" noEditPoints="1" noAdjustHandles="1" noChangeArrowheads="1" noChangeShapeType="1" noTextEdit="1"/>
              </p:cNvSpPr>
              <p:nvPr/>
            </p:nvSpPr>
            <p:spPr>
              <a:xfrm>
                <a:off x="5754757" y="2225015"/>
                <a:ext cx="2693504" cy="805069"/>
              </a:xfrm>
              <a:prstGeom prst="wedgeRoundRectCallout">
                <a:avLst>
                  <a:gd name="adj1" fmla="val -72946"/>
                  <a:gd name="adj2" fmla="val -56018"/>
                  <a:gd name="adj3" fmla="val 16667"/>
                </a:avLst>
              </a:prstGeom>
              <a:blipFill>
                <a:blip r:embed="rId4"/>
                <a:stretch>
                  <a:fillRect b="-5714"/>
                </a:stretch>
              </a:blipFill>
            </p:spPr>
            <p:txBody>
              <a:bodyPr/>
              <a:lstStyle/>
              <a:p>
                <a:r>
                  <a:rPr lang="en-US">
                    <a:noFill/>
                  </a:rPr>
                  <a:t> </a:t>
                </a:r>
              </a:p>
            </p:txBody>
          </p:sp>
        </mc:Fallback>
      </mc:AlternateContent>
    </p:spTree>
    <p:extLst>
      <p:ext uri="{BB962C8B-B14F-4D97-AF65-F5344CB8AC3E}">
        <p14:creationId xmlns:p14="http://schemas.microsoft.com/office/powerpoint/2010/main" val="143729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US" dirty="0"/>
              <a:t>a</a:t>
            </a:r>
            <a:r>
              <a:rPr lang="en" dirty="0"/>
              <a:t>cc-0 Accountability for ATS with Proactive Refresh</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p:txBody>
              <a:bodyPr/>
              <a:lstStyle/>
              <a:p>
                <a:pPr marL="114300" indent="0">
                  <a:lnSpc>
                    <a:spcPct val="110000"/>
                  </a:lnSpc>
                  <a:spcBef>
                    <a:spcPts val="400"/>
                  </a:spcBef>
                  <a:spcAft>
                    <a:spcPts val="400"/>
                  </a:spcAft>
                  <a:buNone/>
                </a:pPr>
                <a:r>
                  <a:rPr lang="en-US" sz="2100" dirty="0"/>
                  <a:t>Same Game as acc-1. Adv is more restricted as follows:</a:t>
                </a:r>
                <a:endParaRPr lang="en-US" sz="2000" b="0" i="0" u="none" strike="noStrike" dirty="0">
                  <a:solidFill>
                    <a:schemeClr val="bg2"/>
                  </a:solidFill>
                  <a:effectLst/>
                  <a:latin typeface="PT Serif" panose="020A0603040505020204" pitchFamily="18" charset="77"/>
                </a:endParaRPr>
              </a:p>
              <a:p>
                <a:pPr>
                  <a:lnSpc>
                    <a:spcPct val="110000"/>
                  </a:lnSpc>
                  <a:spcBef>
                    <a:spcPts val="400"/>
                  </a:spcBef>
                  <a:spcAft>
                    <a:spcPts val="400"/>
                  </a:spcAft>
                  <a:buFont typeface="Wingdings" pitchFamily="2" charset="2"/>
                  <a:buChar char="§"/>
                </a:pPr>
                <a14:m>
                  <m:oMath xmlns:m="http://schemas.openxmlformats.org/officeDocument/2006/math">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rPr>
                          <m:t>𝑖</m:t>
                        </m:r>
                      </m:e>
                      <m:sub>
                        <m:r>
                          <a:rPr lang="en-US" sz="2000" i="1">
                            <a:solidFill>
                              <a:schemeClr val="bg2"/>
                            </a:solidFill>
                            <a:latin typeface="Cambria Math" panose="02040503050406030204" pitchFamily="18" charset="0"/>
                          </a:rPr>
                          <m:t>𝑒</m:t>
                        </m:r>
                      </m:sub>
                    </m:sSub>
                  </m:oMath>
                </a14:m>
                <a:r>
                  <a:rPr lang="en-US" sz="2000" dirty="0">
                    <a:solidFill>
                      <a:schemeClr val="bg2"/>
                    </a:solidFill>
                    <a:latin typeface="PT Serif" panose="020A0603040505020204" pitchFamily="18" charset="77"/>
                  </a:rPr>
                  <a:t> = </a:t>
                </a:r>
                <a14:m>
                  <m:oMath xmlns:m="http://schemas.openxmlformats.org/officeDocument/2006/math">
                    <m:r>
                      <a:rPr lang="en-US" sz="2000" i="1">
                        <a:solidFill>
                          <a:schemeClr val="bg2"/>
                        </a:solidFill>
                        <a:latin typeface="Cambria Math" panose="02040503050406030204" pitchFamily="18" charset="0"/>
                      </a:rPr>
                      <m:t>𝑖</m:t>
                    </m:r>
                  </m:oMath>
                </a14:m>
                <a:r>
                  <a:rPr lang="en-US" sz="2000" dirty="0">
                    <a:solidFill>
                      <a:schemeClr val="bg2"/>
                    </a:solidFill>
                    <a:latin typeface="PT Serif" panose="020A0603040505020204" pitchFamily="18" charset="77"/>
                  </a:rPr>
                  <a:t> for all epochs, </a:t>
                </a:r>
                <a:r>
                  <a:rPr lang="en-US" sz="2000" dirty="0" err="1">
                    <a:solidFill>
                      <a:schemeClr val="bg2"/>
                    </a:solidFill>
                    <a:latin typeface="PT Serif" panose="020A0603040505020204" pitchFamily="18" charset="77"/>
                  </a:rPr>
                  <a:t>i.e</a:t>
                </a:r>
                <a:endParaRPr lang="en-US" sz="2000" b="0" i="0" u="none" strike="noStrike" dirty="0">
                  <a:solidFill>
                    <a:schemeClr val="bg2"/>
                  </a:solidFill>
                  <a:effectLst/>
                  <a:latin typeface="PT Serif" panose="020A0603040505020204" pitchFamily="18" charset="77"/>
                </a:endParaRPr>
              </a:p>
              <a:p>
                <a:pPr lvl="1">
                  <a:lnSpc>
                    <a:spcPct val="110000"/>
                  </a:lnSpc>
                  <a:spcBef>
                    <a:spcPts val="400"/>
                  </a:spcBef>
                  <a:spcAft>
                    <a:spcPts val="400"/>
                  </a:spcAft>
                  <a:buFont typeface="Wingdings" pitchFamily="2" charset="2"/>
                  <a:buChar char="§"/>
                </a:pPr>
                <a:r>
                  <a:rPr lang="en-US" sz="1900" b="0" i="0" u="none" strike="noStrike" dirty="0">
                    <a:solidFill>
                      <a:schemeClr val="bg2"/>
                    </a:solidFill>
                    <a:effectLst/>
                    <a:latin typeface="PT Serif" panose="020A0603040505020204" pitchFamily="18" charset="77"/>
                  </a:rPr>
                  <a:t>No </a:t>
                </a:r>
                <a:r>
                  <a:rPr lang="en-US" sz="1900" b="0" i="0" u="none" strike="noStrike" dirty="0" err="1">
                    <a:solidFill>
                      <a:schemeClr val="bg2"/>
                    </a:solidFill>
                    <a:effectLst/>
                    <a:latin typeface="PT Serif" panose="020A0603040505020204" pitchFamily="18" charset="77"/>
                  </a:rPr>
                  <a:t>skOracle</a:t>
                </a:r>
                <a:r>
                  <a:rPr lang="en-US" sz="1900" b="0" i="0" u="none" strike="noStrike" dirty="0">
                    <a:solidFill>
                      <a:schemeClr val="bg2"/>
                    </a:solidFill>
                    <a:effectLst/>
                    <a:latin typeface="PT Serif" panose="020A0603040505020204" pitchFamily="18" charset="77"/>
                  </a:rPr>
                  <a:t>(</a:t>
                </a:r>
                <a14:m>
                  <m:oMath xmlns:m="http://schemas.openxmlformats.org/officeDocument/2006/math">
                    <m:r>
                      <a:rPr lang="en-US" sz="1900" b="0" i="0"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𝑖</m:t>
                    </m:r>
                    <m:r>
                      <a:rPr lang="en-US" sz="1900" b="0" i="1" u="none" strike="noStrike" smtClean="0">
                        <a:solidFill>
                          <a:schemeClr val="bg2"/>
                        </a:solidFill>
                        <a:effectLst/>
                        <a:latin typeface="Cambria Math" panose="02040503050406030204" pitchFamily="18" charset="0"/>
                      </a:rPr>
                      <m:t> ,  ∙</m:t>
                    </m:r>
                  </m:oMath>
                </a14:m>
                <a:r>
                  <a:rPr lang="en-US" sz="1900" b="0" i="0" u="none" strike="noStrike" dirty="0">
                    <a:solidFill>
                      <a:schemeClr val="bg2"/>
                    </a:solidFill>
                    <a:effectLst/>
                    <a:latin typeface="PT Serif" panose="020A0603040505020204" pitchFamily="18" charset="77"/>
                  </a:rPr>
                  <a:t> ) call</a:t>
                </a:r>
              </a:p>
              <a:p>
                <a:pPr lvl="1">
                  <a:lnSpc>
                    <a:spcPct val="110000"/>
                  </a:lnSpc>
                  <a:spcBef>
                    <a:spcPts val="400"/>
                  </a:spcBef>
                  <a:spcAft>
                    <a:spcPts val="400"/>
                  </a:spcAft>
                  <a:buFont typeface="Wingdings" pitchFamily="2" charset="2"/>
                  <a:buChar char="§"/>
                </a:pPr>
                <a:r>
                  <a:rPr lang="en-US" sz="1900" dirty="0">
                    <a:solidFill>
                      <a:schemeClr val="bg2"/>
                    </a:solidFill>
                    <a:latin typeface="PT Serif" panose="020A0603040505020204" pitchFamily="18" charset="77"/>
                  </a:rPr>
                  <a:t>No </a:t>
                </a:r>
                <a:r>
                  <a:rPr lang="en-US" sz="1900" dirty="0" err="1">
                    <a:solidFill>
                      <a:schemeClr val="bg2"/>
                    </a:solidFill>
                    <a:latin typeface="PT Serif" panose="020A0603040505020204" pitchFamily="18" charset="77"/>
                  </a:rPr>
                  <a:t>SignOracle</a:t>
                </a:r>
                <a:r>
                  <a:rPr lang="en-US" sz="1900" dirty="0">
                    <a:solidFill>
                      <a:schemeClr val="bg2"/>
                    </a:solidFill>
                    <a:latin typeface="PT Serif" panose="020A0603040505020204" pitchFamily="18" charset="77"/>
                  </a:rPr>
                  <a:t>(</a:t>
                </a:r>
                <a14:m>
                  <m:oMath xmlns:m="http://schemas.openxmlformats.org/officeDocument/2006/math">
                    <m:sSup>
                      <m:sSupPr>
                        <m:ctrlPr>
                          <a:rPr lang="en-US" sz="1900" b="0" i="1" smtClean="0">
                            <a:solidFill>
                              <a:schemeClr val="bg2"/>
                            </a:solidFill>
                            <a:latin typeface="Cambria Math" panose="02040503050406030204" pitchFamily="18" charset="0"/>
                          </a:rPr>
                        </m:ctrlPr>
                      </m:sSupPr>
                      <m:e>
                        <m:r>
                          <a:rPr lang="en-US" sz="1900" b="0" i="1" smtClean="0">
                            <a:solidFill>
                              <a:schemeClr val="bg2"/>
                            </a:solidFill>
                            <a:latin typeface="Cambria Math" panose="02040503050406030204" pitchFamily="18" charset="0"/>
                          </a:rPr>
                          <m:t>𝑚</m:t>
                        </m:r>
                      </m:e>
                      <m:sup>
                        <m:r>
                          <a:rPr lang="en-US" sz="1900" b="0" i="1" smtClean="0">
                            <a:solidFill>
                              <a:schemeClr val="bg2"/>
                            </a:solidFill>
                            <a:latin typeface="Cambria Math" panose="02040503050406030204" pitchFamily="18" charset="0"/>
                          </a:rPr>
                          <m:t>∗</m:t>
                        </m:r>
                      </m:sup>
                    </m:sSup>
                    <m:r>
                      <a:rPr lang="en-US" sz="1900" b="0" i="1" smtClean="0">
                        <a:solidFill>
                          <a:schemeClr val="bg2"/>
                        </a:solidFill>
                        <a:latin typeface="Cambria Math" panose="02040503050406030204" pitchFamily="18" charset="0"/>
                      </a:rPr>
                      <m:t> , </m:t>
                    </m:r>
                    <m:r>
                      <a:rPr lang="en-US" sz="1900" b="0" i="1" smtClean="0">
                        <a:solidFill>
                          <a:schemeClr val="bg2"/>
                        </a:solidFill>
                        <a:latin typeface="Cambria Math" panose="02040503050406030204" pitchFamily="18" charset="0"/>
                        <a:ea typeface="Cambria Math" panose="02040503050406030204" pitchFamily="18" charset="0"/>
                      </a:rPr>
                      <m:t>∙ , </m:t>
                    </m:r>
                    <m:r>
                      <a:rPr lang="en-US" sz="1900" b="0" i="1" smtClean="0">
                        <a:solidFill>
                          <a:schemeClr val="bg2"/>
                        </a:solidFill>
                        <a:latin typeface="Cambria Math" panose="02040503050406030204" pitchFamily="18" charset="0"/>
                        <a:ea typeface="Cambria Math" panose="02040503050406030204" pitchFamily="18" charset="0"/>
                      </a:rPr>
                      <m:t>𝑖</m:t>
                    </m:r>
                    <m:r>
                      <a:rPr lang="en-US" sz="1900" b="0" i="1" smtClean="0">
                        <a:solidFill>
                          <a:schemeClr val="bg2"/>
                        </a:solidFill>
                        <a:latin typeface="Cambria Math" panose="02040503050406030204" pitchFamily="18" charset="0"/>
                        <a:ea typeface="Cambria Math" panose="02040503050406030204" pitchFamily="18" charset="0"/>
                      </a:rPr>
                      <m:t> , ∙</m:t>
                    </m:r>
                  </m:oMath>
                </a14:m>
                <a:r>
                  <a:rPr lang="en-US" sz="1900" dirty="0">
                    <a:solidFill>
                      <a:schemeClr val="bg2"/>
                    </a:solidFill>
                    <a:latin typeface="PT Serif" panose="020A0603040505020204" pitchFamily="18" charset="77"/>
                  </a:rPr>
                  <a:t> ) call</a:t>
                </a:r>
                <a:endParaRPr lang="en-US" sz="1900" b="0" i="0" u="none" strike="noStrike" dirty="0">
                  <a:solidFill>
                    <a:schemeClr val="bg2"/>
                  </a:solidFill>
                  <a:effectLst/>
                  <a:latin typeface="PT Serif" panose="020A0603040505020204" pitchFamily="18" charset="77"/>
                </a:endParaRPr>
              </a:p>
              <a:p>
                <a:pPr lvl="1">
                  <a:lnSpc>
                    <a:spcPct val="110000"/>
                  </a:lnSpc>
                  <a:spcBef>
                    <a:spcPts val="400"/>
                  </a:spcBef>
                  <a:spcAft>
                    <a:spcPts val="400"/>
                  </a:spcAft>
                  <a:buFont typeface="Wingdings" pitchFamily="2" charset="2"/>
                  <a:buChar char="§"/>
                </a:pPr>
                <a:r>
                  <a:rPr lang="en-US" sz="1900" b="0" i="0" u="none" strike="noStrike" dirty="0">
                    <a:solidFill>
                      <a:schemeClr val="bg2"/>
                    </a:solidFill>
                    <a:effectLst/>
                    <a:latin typeface="PT Serif" panose="020A0603040505020204" pitchFamily="18" charset="77"/>
                  </a:rPr>
                  <a:t>But </a:t>
                </a:r>
                <a14:m>
                  <m:oMath xmlns:m="http://schemas.openxmlformats.org/officeDocument/2006/math">
                    <m:r>
                      <a:rPr lang="en-US" sz="1900" i="1">
                        <a:solidFill>
                          <a:schemeClr val="bg2"/>
                        </a:solidFill>
                        <a:latin typeface="Cambria Math" panose="02040503050406030204" pitchFamily="18" charset="0"/>
                      </a:rPr>
                      <m:t>𝑖</m:t>
                    </m:r>
                  </m:oMath>
                </a14:m>
                <a:r>
                  <a:rPr lang="en-US" sz="1900" b="0" i="0" u="none" strike="noStrike" dirty="0">
                    <a:solidFill>
                      <a:schemeClr val="bg2"/>
                    </a:solidFill>
                    <a:effectLst/>
                    <a:latin typeface="PT Serif" panose="020A0603040505020204" pitchFamily="18" charset="77"/>
                  </a:rPr>
                  <a:t> is in Trace( </a:t>
                </a:r>
                <a14:m>
                  <m:oMath xmlns:m="http://schemas.openxmlformats.org/officeDocument/2006/math">
                    <m:r>
                      <a:rPr lang="en-US" sz="1900" i="1">
                        <a:solidFill>
                          <a:schemeClr val="bg2"/>
                        </a:solidFill>
                        <a:latin typeface="Cambria Math" panose="02040503050406030204" pitchFamily="18" charset="0"/>
                      </a:rPr>
                      <m:t>𝑝𝑘</m:t>
                    </m:r>
                    <m:r>
                      <a:rPr lang="en-US" sz="1900" i="1">
                        <a:solidFill>
                          <a:schemeClr val="bg2"/>
                        </a:solidFill>
                        <a:latin typeface="Cambria Math" panose="02040503050406030204" pitchFamily="18" charset="0"/>
                      </a:rPr>
                      <m:t> , </m:t>
                    </m:r>
                    <m:sSup>
                      <m:sSupPr>
                        <m:ctrlPr>
                          <a:rPr lang="en-US" sz="1900" i="1">
                            <a:solidFill>
                              <a:schemeClr val="bg2"/>
                            </a:solidFill>
                            <a:latin typeface="Cambria Math" panose="02040503050406030204" pitchFamily="18" charset="0"/>
                          </a:rPr>
                        </m:ctrlPr>
                      </m:sSupPr>
                      <m:e>
                        <m:r>
                          <a:rPr lang="en-US" sz="1900" i="1">
                            <a:solidFill>
                              <a:schemeClr val="bg2"/>
                            </a:solidFill>
                            <a:latin typeface="Cambria Math" panose="02040503050406030204" pitchFamily="18" charset="0"/>
                          </a:rPr>
                          <m:t>𝑚</m:t>
                        </m:r>
                      </m:e>
                      <m:sup>
                        <m:r>
                          <a:rPr lang="en-US" sz="1900" i="1">
                            <a:solidFill>
                              <a:schemeClr val="bg2"/>
                            </a:solidFill>
                            <a:latin typeface="Cambria Math" panose="02040503050406030204" pitchFamily="18" charset="0"/>
                          </a:rPr>
                          <m:t>∗</m:t>
                        </m:r>
                      </m:sup>
                    </m:sSup>
                    <m:r>
                      <a:rPr lang="en-US" sz="1900" i="1">
                        <a:solidFill>
                          <a:schemeClr val="bg2"/>
                        </a:solidFill>
                        <a:latin typeface="Cambria Math" panose="02040503050406030204" pitchFamily="18" charset="0"/>
                      </a:rPr>
                      <m:t>, </m:t>
                    </m:r>
                    <m:sSup>
                      <m:sSupPr>
                        <m:ctrlPr>
                          <a:rPr lang="en-US" sz="1900" i="1">
                            <a:solidFill>
                              <a:schemeClr val="bg2"/>
                            </a:solidFill>
                            <a:latin typeface="Cambria Math" panose="02040503050406030204" pitchFamily="18" charset="0"/>
                            <a:ea typeface="Cambria Math" panose="02040503050406030204" pitchFamily="18" charset="0"/>
                          </a:rPr>
                        </m:ctrlPr>
                      </m:sSupPr>
                      <m:e>
                        <m:r>
                          <a:rPr lang="en-US" sz="1900" i="1">
                            <a:solidFill>
                              <a:schemeClr val="bg2"/>
                            </a:solidFill>
                            <a:latin typeface="Cambria Math" panose="02040503050406030204" pitchFamily="18" charset="0"/>
                            <a:ea typeface="Cambria Math" panose="02040503050406030204" pitchFamily="18" charset="0"/>
                          </a:rPr>
                          <m:t>𝜎</m:t>
                        </m:r>
                      </m:e>
                      <m:sup>
                        <m:r>
                          <a:rPr lang="en-US" sz="1900" i="1">
                            <a:solidFill>
                              <a:schemeClr val="bg2"/>
                            </a:solidFill>
                            <a:latin typeface="Cambria Math" panose="02040503050406030204" pitchFamily="18" charset="0"/>
                            <a:ea typeface="Cambria Math" panose="02040503050406030204" pitchFamily="18" charset="0"/>
                          </a:rPr>
                          <m:t>∗</m:t>
                        </m:r>
                      </m:sup>
                    </m:sSup>
                  </m:oMath>
                </a14:m>
                <a:r>
                  <a:rPr lang="en-US" sz="1900" dirty="0">
                    <a:solidFill>
                      <a:schemeClr val="bg2"/>
                    </a:solidFill>
                    <a:latin typeface="PT Serif" panose="020A0603040505020204" pitchFamily="18" charset="77"/>
                  </a:rPr>
                  <a:t> </a:t>
                </a:r>
                <a:r>
                  <a:rPr lang="en-US" sz="1900" b="0" i="0" u="none" strike="noStrike" dirty="0">
                    <a:solidFill>
                      <a:schemeClr val="bg2"/>
                    </a:solidFill>
                    <a:effectLst/>
                    <a:latin typeface="PT Serif" panose="020A0603040505020204" pitchFamily="18" charset="77"/>
                  </a:rPr>
                  <a:t>)</a:t>
                </a:r>
                <a:endParaRPr lang="en-US" sz="1900" dirty="0">
                  <a:solidFill>
                    <a:schemeClr val="bg2"/>
                  </a:solidFill>
                </a:endParaRPr>
              </a:p>
            </p:txBody>
          </p:sp>
        </mc:Choice>
        <mc:Fallback>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1A0EF94-E626-FAF8-D504-C073A69F2728}"/>
              </a:ext>
            </a:extLst>
          </p:cNvPr>
          <p:cNvSpPr/>
          <p:nvPr/>
        </p:nvSpPr>
        <p:spPr>
          <a:xfrm>
            <a:off x="356322" y="3486152"/>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acc-0 secure if no efficient adversary can win the acc-0 game with non-negligible probability.</a:t>
            </a:r>
          </a:p>
        </p:txBody>
      </p:sp>
      <mc:AlternateContent xmlns:mc="http://schemas.openxmlformats.org/markup-compatibility/2006">
        <mc:Choice xmlns:a14="http://schemas.microsoft.com/office/drawing/2010/main" Requires="a14">
          <p:sp>
            <p:nvSpPr>
              <p:cNvPr id="5" name="Rounded Rectangular Callout 4">
                <a:extLst>
                  <a:ext uri="{FF2B5EF4-FFF2-40B4-BE49-F238E27FC236}">
                    <a16:creationId xmlns:a16="http://schemas.microsoft.com/office/drawing/2014/main" id="{C3A386EC-FA36-8F2C-7744-90B49034D152}"/>
                  </a:ext>
                </a:extLst>
              </p:cNvPr>
              <p:cNvSpPr/>
              <p:nvPr/>
            </p:nvSpPr>
            <p:spPr>
              <a:xfrm>
                <a:off x="5754757" y="2225015"/>
                <a:ext cx="2693504" cy="805069"/>
              </a:xfrm>
              <a:prstGeom prst="wedgeRoundRectCallout">
                <a:avLst>
                  <a:gd name="adj1" fmla="val -123130"/>
                  <a:gd name="adj2" fmla="val -1066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smtClean="0">
                        <a:solidFill>
                          <a:schemeClr val="bg1"/>
                        </a:solidFill>
                        <a:latin typeface="Cambria Math" panose="02040503050406030204" pitchFamily="18" charset="0"/>
                      </a:rPr>
                      <m:t>𝑖</m:t>
                    </m:r>
                  </m:oMath>
                </a14:m>
                <a:r>
                  <a:rPr lang="en-US" sz="2000" dirty="0">
                    <a:solidFill>
                      <a:schemeClr val="bg1"/>
                    </a:solidFill>
                    <a:latin typeface="PT Serif" panose="020A0603040505020204" pitchFamily="18" charset="77"/>
                  </a:rPr>
                  <a:t> falsely blamed across all epochs</a:t>
                </a:r>
              </a:p>
            </p:txBody>
          </p:sp>
        </mc:Choice>
        <mc:Fallback>
          <p:sp>
            <p:nvSpPr>
              <p:cNvPr id="5" name="Rounded Rectangular Callout 4">
                <a:extLst>
                  <a:ext uri="{FF2B5EF4-FFF2-40B4-BE49-F238E27FC236}">
                    <a16:creationId xmlns:a16="http://schemas.microsoft.com/office/drawing/2014/main" id="{C3A386EC-FA36-8F2C-7744-90B49034D152}"/>
                  </a:ext>
                </a:extLst>
              </p:cNvPr>
              <p:cNvSpPr>
                <a:spLocks noRot="1" noChangeAspect="1" noMove="1" noResize="1" noEditPoints="1" noAdjustHandles="1" noChangeArrowheads="1" noChangeShapeType="1" noTextEdit="1"/>
              </p:cNvSpPr>
              <p:nvPr/>
            </p:nvSpPr>
            <p:spPr>
              <a:xfrm>
                <a:off x="5754757" y="2225015"/>
                <a:ext cx="2693504" cy="805069"/>
              </a:xfrm>
              <a:prstGeom prst="wedgeRoundRectCallout">
                <a:avLst>
                  <a:gd name="adj1" fmla="val -123130"/>
                  <a:gd name="adj2" fmla="val -106636"/>
                  <a:gd name="adj3" fmla="val 16667"/>
                </a:avLst>
              </a:prstGeom>
              <a:blipFill>
                <a:blip r:embed="rId4"/>
                <a:stretch>
                  <a:fillRect b="-3922"/>
                </a:stretch>
              </a:blipFill>
            </p:spPr>
            <p:txBody>
              <a:bodyPr/>
              <a:lstStyle/>
              <a:p>
                <a:r>
                  <a:rPr lang="en-US">
                    <a:noFill/>
                  </a:rPr>
                  <a:t> </a:t>
                </a:r>
              </a:p>
            </p:txBody>
          </p:sp>
        </mc:Fallback>
      </mc:AlternateContent>
    </p:spTree>
    <p:extLst>
      <p:ext uri="{BB962C8B-B14F-4D97-AF65-F5344CB8AC3E}">
        <p14:creationId xmlns:p14="http://schemas.microsoft.com/office/powerpoint/2010/main" val="3658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6"/>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Constructions for ATS with proactive Refresh</a:t>
            </a:r>
            <a:endParaRPr/>
          </a:p>
        </p:txBody>
      </p:sp>
      <mc:AlternateContent xmlns:mc="http://schemas.openxmlformats.org/markup-compatibility/2006">
        <mc:Choice xmlns:a14="http://schemas.microsoft.com/office/drawing/2010/main" Requires="a14">
          <p:graphicFrame>
            <p:nvGraphicFramePr>
              <p:cNvPr id="781" name="Google Shape;781;p56"/>
              <p:cNvGraphicFramePr/>
              <p:nvPr>
                <p:extLst>
                  <p:ext uri="{D42A27DB-BD31-4B8C-83A1-F6EECF244321}">
                    <p14:modId xmlns:p14="http://schemas.microsoft.com/office/powerpoint/2010/main" val="199025249"/>
                  </p:ext>
                </p:extLst>
              </p:nvPr>
            </p:nvGraphicFramePr>
            <p:xfrm>
              <a:off x="303700" y="701375"/>
              <a:ext cx="8520601" cy="436544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7439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474399">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22957">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22957">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p:graphicFrame>
            <p:nvGraphicFramePr>
              <p:cNvPr id="781" name="Google Shape;781;p56"/>
              <p:cNvGraphicFramePr/>
              <p:nvPr>
                <p:extLst>
                  <p:ext uri="{D42A27DB-BD31-4B8C-83A1-F6EECF244321}">
                    <p14:modId xmlns:p14="http://schemas.microsoft.com/office/powerpoint/2010/main" val="199025249"/>
                  </p:ext>
                </p:extLst>
              </p:nvPr>
            </p:nvGraphicFramePr>
            <p:xfrm>
              <a:off x="303700" y="701375"/>
              <a:ext cx="8520601" cy="436544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endParaRPr lang="en-US"/>
                        </a:p>
                      </a:txBody>
                      <a:tcPr marL="91425" marR="91425" marT="91425" marB="91425">
                        <a:blipFill>
                          <a:blip r:embed="rId3"/>
                          <a:stretch>
                            <a:fillRect l="-279661" t="-92857" r="-565" b="-642857"/>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61970">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51530">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51530">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
        <p:nvSpPr>
          <p:cNvPr id="2" name="Round Diagonal Corner Rectangle 1">
            <a:extLst>
              <a:ext uri="{FF2B5EF4-FFF2-40B4-BE49-F238E27FC236}">
                <a16:creationId xmlns:a16="http://schemas.microsoft.com/office/drawing/2014/main" id="{FC688208-4A6B-ECE3-48B0-270FBB9C198B}"/>
              </a:ext>
            </a:extLst>
          </p:cNvPr>
          <p:cNvSpPr/>
          <p:nvPr/>
        </p:nvSpPr>
        <p:spPr>
          <a:xfrm>
            <a:off x="76300" y="3061252"/>
            <a:ext cx="8998126" cy="1023731"/>
          </a:xfrm>
          <a:prstGeom prst="round2DiagRect">
            <a:avLst/>
          </a:prstGeom>
          <a:solidFill>
            <a:schemeClr val="accent1">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8"/>
          <p:cNvSpPr txBox="1">
            <a:spLocks noGrp="1"/>
          </p:cNvSpPr>
          <p:nvPr>
            <p:ph type="body" idx="1"/>
          </p:nvPr>
        </p:nvSpPr>
        <p:spPr>
          <a:xfrm>
            <a:off x="163025" y="670799"/>
            <a:ext cx="8795100" cy="359308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dirty="0"/>
              <a:t>Consider </a:t>
            </a:r>
            <a:endParaRPr sz="2000" dirty="0"/>
          </a:p>
          <a:p>
            <a:pPr marL="457200" lvl="0" indent="-355600" algn="l" rtl="0">
              <a:lnSpc>
                <a:spcPct val="100000"/>
              </a:lnSpc>
              <a:spcBef>
                <a:spcPts val="300"/>
              </a:spcBef>
              <a:spcAft>
                <a:spcPts val="600"/>
              </a:spcAft>
              <a:buSzPts val="2000"/>
              <a:buChar char="-"/>
            </a:pPr>
            <a:r>
              <a:rPr lang="en" sz="2000" dirty="0"/>
              <a:t>Group 𝔾 of prime order </a:t>
            </a:r>
            <a:r>
              <a:rPr lang="en" sz="2000" i="1" dirty="0"/>
              <a:t>q</a:t>
            </a:r>
            <a:r>
              <a:rPr lang="en" sz="2000" dirty="0"/>
              <a:t> and with generator 𝑔</a:t>
            </a:r>
            <a:endParaRPr sz="2000" dirty="0"/>
          </a:p>
          <a:p>
            <a:pPr marL="457200" lvl="0" indent="-355600" algn="l" rtl="0">
              <a:lnSpc>
                <a:spcPct val="100000"/>
              </a:lnSpc>
              <a:spcBef>
                <a:spcPts val="300"/>
              </a:spcBef>
              <a:spcAft>
                <a:spcPts val="600"/>
              </a:spcAft>
              <a:buSzPts val="2000"/>
              <a:buChar char="-"/>
            </a:pPr>
            <a:r>
              <a:rPr lang="en" sz="2000" dirty="0"/>
              <a:t>Bilinear pairing 𝑒 : 𝔾 × 𝔾 </a:t>
            </a:r>
            <a:r>
              <a:rPr lang="en" sz="1600" dirty="0"/>
              <a:t>→</a:t>
            </a:r>
            <a:r>
              <a:rPr lang="en" sz="2000" dirty="0"/>
              <a:t> 𝔾</a:t>
            </a:r>
            <a:r>
              <a:rPr lang="en" sz="2000" baseline="-25000" dirty="0"/>
              <a:t>T  </a:t>
            </a:r>
            <a:r>
              <a:rPr lang="en" sz="2000" dirty="0"/>
              <a:t> (of order </a:t>
            </a:r>
            <a:r>
              <a:rPr lang="en" sz="2000" i="1" dirty="0"/>
              <a:t>q</a:t>
            </a:r>
            <a:r>
              <a:rPr lang="en" sz="2000" dirty="0"/>
              <a:t>)</a:t>
            </a:r>
            <a:endParaRPr sz="2000" dirty="0"/>
          </a:p>
          <a:p>
            <a:pPr marL="457200" lvl="0" indent="-355600" algn="l" rtl="0">
              <a:lnSpc>
                <a:spcPct val="100000"/>
              </a:lnSpc>
              <a:spcBef>
                <a:spcPts val="300"/>
              </a:spcBef>
              <a:spcAft>
                <a:spcPts val="600"/>
              </a:spcAft>
              <a:buSzPts val="2000"/>
              <a:buChar char="-"/>
            </a:pPr>
            <a:r>
              <a:rPr lang="en" sz="2000" dirty="0"/>
              <a:t>Hash function 𝐻 : ℳ </a:t>
            </a:r>
            <a:r>
              <a:rPr lang="en" sz="1600" dirty="0"/>
              <a:t>→</a:t>
            </a:r>
            <a:r>
              <a:rPr lang="en" sz="2000" dirty="0"/>
              <a:t> 𝔾</a:t>
            </a:r>
          </a:p>
          <a:p>
            <a:pPr marL="101600" lvl="0" indent="0" algn="l" rtl="0">
              <a:lnSpc>
                <a:spcPct val="100000"/>
              </a:lnSpc>
              <a:spcBef>
                <a:spcPts val="300"/>
              </a:spcBef>
              <a:spcAft>
                <a:spcPts val="600"/>
              </a:spcAft>
              <a:buSzPts val="2000"/>
              <a:buNone/>
            </a:pPr>
            <a:endParaRPr sz="2000" dirty="0"/>
          </a:p>
          <a:p>
            <a:pPr marL="0" lvl="0" indent="0" algn="l" rtl="0">
              <a:lnSpc>
                <a:spcPct val="100000"/>
              </a:lnSpc>
              <a:spcBef>
                <a:spcPts val="1200"/>
              </a:spcBef>
              <a:spcAft>
                <a:spcPts val="1200"/>
              </a:spcAft>
              <a:buNone/>
            </a:pPr>
            <a:r>
              <a:rPr lang="en" sz="2000" b="1" dirty="0" err="1"/>
              <a:t>KeyGen</a:t>
            </a:r>
            <a:r>
              <a:rPr lang="en" sz="2000" b="1" dirty="0"/>
              <a:t>():      </a:t>
            </a:r>
            <a:r>
              <a:rPr lang="en" sz="2000" dirty="0"/>
              <a:t>𝛼 </a:t>
            </a:r>
            <a:r>
              <a:rPr lang="en" sz="1600" dirty="0"/>
              <a:t>←$</a:t>
            </a:r>
            <a:r>
              <a:rPr lang="en" sz="2000" dirty="0"/>
              <a:t>  </a:t>
            </a:r>
            <a:r>
              <a:rPr lang="en" sz="2000" dirty="0" err="1"/>
              <a:t>ℤ</a:t>
            </a:r>
            <a:r>
              <a:rPr lang="en" sz="2000" i="1" baseline="-25000" dirty="0" err="1"/>
              <a:t>q</a:t>
            </a:r>
            <a:r>
              <a:rPr lang="en" sz="2000" i="1" baseline="-25000" dirty="0"/>
              <a:t> </a:t>
            </a:r>
            <a:r>
              <a:rPr lang="en" sz="2000" i="1" dirty="0"/>
              <a:t> </a:t>
            </a:r>
            <a:r>
              <a:rPr lang="en" sz="2000" dirty="0"/>
              <a:t>and set     </a:t>
            </a:r>
            <a:r>
              <a:rPr lang="en" sz="2000" dirty="0" err="1"/>
              <a:t>sk</a:t>
            </a:r>
            <a:r>
              <a:rPr lang="en" sz="2000" dirty="0"/>
              <a:t> </a:t>
            </a:r>
            <a:r>
              <a:rPr lang="en" sz="1600" dirty="0"/>
              <a:t>←</a:t>
            </a:r>
            <a:r>
              <a:rPr lang="en" sz="2000" dirty="0"/>
              <a:t> 𝛼,     pk </a:t>
            </a:r>
            <a:r>
              <a:rPr lang="en" sz="1600" dirty="0"/>
              <a:t>←</a:t>
            </a:r>
            <a:r>
              <a:rPr lang="en" sz="2000" dirty="0"/>
              <a:t> 𝑔</a:t>
            </a:r>
            <a:r>
              <a:rPr lang="en" sz="2400" baseline="30000" dirty="0"/>
              <a:t>𝛼</a:t>
            </a:r>
            <a:r>
              <a:rPr lang="en" sz="2000" baseline="30000" dirty="0"/>
              <a:t> </a:t>
            </a:r>
            <a:endParaRPr sz="2000" dirty="0"/>
          </a:p>
          <a:p>
            <a:pPr marL="0" lvl="0" indent="0" algn="l" rtl="0">
              <a:lnSpc>
                <a:spcPct val="100000"/>
              </a:lnSpc>
              <a:spcBef>
                <a:spcPts val="1200"/>
              </a:spcBef>
              <a:spcAft>
                <a:spcPts val="1200"/>
              </a:spcAft>
              <a:buNone/>
            </a:pPr>
            <a:r>
              <a:rPr lang="en" sz="2000" b="1" dirty="0"/>
              <a:t>Sign(</a:t>
            </a:r>
            <a:r>
              <a:rPr lang="en" sz="2000" b="1" dirty="0" err="1"/>
              <a:t>sk</a:t>
            </a:r>
            <a:r>
              <a:rPr lang="en" sz="2000" b="1" dirty="0"/>
              <a:t>, m):    </a:t>
            </a:r>
            <a:r>
              <a:rPr lang="en" sz="2000" dirty="0"/>
              <a:t>return 𝜎 </a:t>
            </a:r>
            <a:r>
              <a:rPr lang="en" sz="1600" dirty="0"/>
              <a:t>←</a:t>
            </a:r>
            <a:r>
              <a:rPr lang="en" sz="2000" dirty="0"/>
              <a:t> 𝐻(m)</a:t>
            </a:r>
            <a:r>
              <a:rPr lang="en" sz="2400" baseline="30000" dirty="0"/>
              <a:t>𝛼</a:t>
            </a:r>
            <a:r>
              <a:rPr lang="en" sz="2000" baseline="30000" dirty="0"/>
              <a:t>          </a:t>
            </a:r>
            <a:r>
              <a:rPr lang="en" sz="2000" baseline="-25000" dirty="0"/>
              <a:t> </a:t>
            </a:r>
            <a:r>
              <a:rPr lang="en" sz="2000" dirty="0"/>
              <a:t>(𝛼 is the secret key)</a:t>
            </a:r>
          </a:p>
          <a:p>
            <a:pPr marL="0" lvl="0" indent="0" algn="l" rtl="0">
              <a:lnSpc>
                <a:spcPct val="100000"/>
              </a:lnSpc>
              <a:spcBef>
                <a:spcPts val="1200"/>
              </a:spcBef>
              <a:spcAft>
                <a:spcPts val="1200"/>
              </a:spcAft>
              <a:buNone/>
            </a:pPr>
            <a:r>
              <a:rPr lang="en-US" sz="2000" b="1" dirty="0"/>
              <a:t>Verify(pk, m, 𝜎):   </a:t>
            </a:r>
            <a:r>
              <a:rPr lang="en-US" sz="2000" dirty="0"/>
              <a:t>return  </a:t>
            </a:r>
            <a:r>
              <a:rPr lang="en-US" sz="2000" b="1" dirty="0"/>
              <a:t> </a:t>
            </a:r>
            <a:r>
              <a:rPr lang="en-US" sz="2000" dirty="0"/>
              <a:t>𝑒(𝑔, 𝜎) == 𝑒(pk, 𝐻(m))</a:t>
            </a:r>
          </a:p>
        </p:txBody>
      </p:sp>
      <p:sp>
        <p:nvSpPr>
          <p:cNvPr id="793" name="Google Shape;793;p58"/>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BLS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2">
                                            <p:txEl>
                                              <p:pRg st="0" end="0"/>
                                            </p:txEl>
                                          </p:spTgt>
                                        </p:tgtEl>
                                        <p:attrNameLst>
                                          <p:attrName>style.visibility</p:attrName>
                                        </p:attrNameLst>
                                      </p:cBhvr>
                                      <p:to>
                                        <p:strVal val="visible"/>
                                      </p:to>
                                    </p:set>
                                    <p:animEffect transition="in" filter="fade">
                                      <p:cBhvr>
                                        <p:cTn id="7" dur="1000"/>
                                        <p:tgtEl>
                                          <p:spTgt spid="79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92">
                                            <p:txEl>
                                              <p:pRg st="1" end="1"/>
                                            </p:txEl>
                                          </p:spTgt>
                                        </p:tgtEl>
                                        <p:attrNameLst>
                                          <p:attrName>style.visibility</p:attrName>
                                        </p:attrNameLst>
                                      </p:cBhvr>
                                      <p:to>
                                        <p:strVal val="visible"/>
                                      </p:to>
                                    </p:set>
                                    <p:animEffect transition="in" filter="fade">
                                      <p:cBhvr>
                                        <p:cTn id="10" dur="1000"/>
                                        <p:tgtEl>
                                          <p:spTgt spid="79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92">
                                            <p:txEl>
                                              <p:pRg st="2" end="2"/>
                                            </p:txEl>
                                          </p:spTgt>
                                        </p:tgtEl>
                                        <p:attrNameLst>
                                          <p:attrName>style.visibility</p:attrName>
                                        </p:attrNameLst>
                                      </p:cBhvr>
                                      <p:to>
                                        <p:strVal val="visible"/>
                                      </p:to>
                                    </p:set>
                                    <p:animEffect transition="in" filter="fade">
                                      <p:cBhvr>
                                        <p:cTn id="13" dur="1000"/>
                                        <p:tgtEl>
                                          <p:spTgt spid="79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92">
                                            <p:txEl>
                                              <p:pRg st="3" end="3"/>
                                            </p:txEl>
                                          </p:spTgt>
                                        </p:tgtEl>
                                        <p:attrNameLst>
                                          <p:attrName>style.visibility</p:attrName>
                                        </p:attrNameLst>
                                      </p:cBhvr>
                                      <p:to>
                                        <p:strVal val="visible"/>
                                      </p:to>
                                    </p:set>
                                    <p:animEffect transition="in" filter="fade">
                                      <p:cBhvr>
                                        <p:cTn id="16" dur="1000"/>
                                        <p:tgtEl>
                                          <p:spTgt spid="79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92">
                                            <p:txEl>
                                              <p:pRg st="5" end="5"/>
                                            </p:txEl>
                                          </p:spTgt>
                                        </p:tgtEl>
                                        <p:attrNameLst>
                                          <p:attrName>style.visibility</p:attrName>
                                        </p:attrNameLst>
                                      </p:cBhvr>
                                      <p:to>
                                        <p:strVal val="visible"/>
                                      </p:to>
                                    </p:set>
                                    <p:animEffect transition="in" filter="fade">
                                      <p:cBhvr>
                                        <p:cTn id="21" dur="1000"/>
                                        <p:tgtEl>
                                          <p:spTgt spid="79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92">
                                            <p:txEl>
                                              <p:pRg st="6" end="6"/>
                                            </p:txEl>
                                          </p:spTgt>
                                        </p:tgtEl>
                                        <p:attrNameLst>
                                          <p:attrName>style.visibility</p:attrName>
                                        </p:attrNameLst>
                                      </p:cBhvr>
                                      <p:to>
                                        <p:strVal val="visible"/>
                                      </p:to>
                                    </p:set>
                                    <p:animEffect transition="in" filter="fade">
                                      <p:cBhvr>
                                        <p:cTn id="24" dur="1000"/>
                                        <p:tgtEl>
                                          <p:spTgt spid="79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92">
                                            <p:txEl>
                                              <p:pRg st="7" end="7"/>
                                            </p:txEl>
                                          </p:spTgt>
                                        </p:tgtEl>
                                        <p:attrNameLst>
                                          <p:attrName>style.visibility</p:attrName>
                                        </p:attrNameLst>
                                      </p:cBhvr>
                                      <p:to>
                                        <p:strVal val="visible"/>
                                      </p:to>
                                    </p:set>
                                    <p:animEffect transition="in" filter="fade">
                                      <p:cBhvr>
                                        <p:cTn id="27" dur="1000"/>
                                        <p:tgtEl>
                                          <p:spTgt spid="7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BLS-based Accountable TS (no Proactive Refresh)</a:t>
            </a:r>
            <a:endParaRPr dirty="0"/>
          </a:p>
        </p:txBody>
      </p:sp>
      <p:pic>
        <p:nvPicPr>
          <p:cNvPr id="947" name="Google Shape;947;p64"/>
          <p:cNvPicPr preferRelativeResize="0"/>
          <p:nvPr/>
        </p:nvPicPr>
        <p:blipFill>
          <a:blip r:embed="rId3">
            <a:alphaModFix/>
          </a:blip>
          <a:stretch>
            <a:fillRect/>
          </a:stretch>
        </p:blipFill>
        <p:spPr>
          <a:xfrm>
            <a:off x="3493575" y="1039679"/>
            <a:ext cx="834050" cy="1152898"/>
          </a:xfrm>
          <a:prstGeom prst="rect">
            <a:avLst/>
          </a:prstGeom>
          <a:noFill/>
          <a:ln>
            <a:noFill/>
          </a:ln>
        </p:spPr>
      </p:pic>
      <mc:AlternateContent xmlns:mc="http://schemas.openxmlformats.org/markup-compatibility/2006">
        <mc:Choice xmlns:a14="http://schemas.microsoft.com/office/drawing/2010/main" Requires="a14">
          <p:sp>
            <p:nvSpPr>
              <p:cNvPr id="948" name="Google Shape;948;p64"/>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p:sp>
            <p:nvSpPr>
              <p:cNvPr id="948" name="Google Shape;948;p64"/>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4"/>
                <a:stretch>
                  <a:fillRect/>
                </a:stretch>
              </a:blipFill>
              <a:ln>
                <a:noFill/>
              </a:ln>
            </p:spPr>
            <p:txBody>
              <a:bodyPr/>
              <a:lstStyle/>
              <a:p>
                <a:r>
                  <a:rPr lang="en-US">
                    <a:noFill/>
                  </a:rPr>
                  <a:t> </a:t>
                </a:r>
              </a:p>
            </p:txBody>
          </p:sp>
        </mc:Fallback>
      </mc:AlternateContent>
      <p:pic>
        <p:nvPicPr>
          <p:cNvPr id="950" name="Google Shape;950;p64"/>
          <p:cNvPicPr preferRelativeResize="0"/>
          <p:nvPr/>
        </p:nvPicPr>
        <p:blipFill>
          <a:blip r:embed="rId5">
            <a:alphaModFix/>
          </a:blip>
          <a:stretch>
            <a:fillRect/>
          </a:stretch>
        </p:blipFill>
        <p:spPr>
          <a:xfrm>
            <a:off x="5557000" y="1068279"/>
            <a:ext cx="834050" cy="1095717"/>
          </a:xfrm>
          <a:prstGeom prst="rect">
            <a:avLst/>
          </a:prstGeom>
          <a:noFill/>
          <a:ln>
            <a:noFill/>
          </a:ln>
        </p:spPr>
      </p:pic>
      <p:pic>
        <p:nvPicPr>
          <p:cNvPr id="952" name="Google Shape;952;p64"/>
          <p:cNvPicPr preferRelativeResize="0"/>
          <p:nvPr/>
        </p:nvPicPr>
        <p:blipFill>
          <a:blip r:embed="rId6">
            <a:alphaModFix/>
          </a:blip>
          <a:stretch>
            <a:fillRect/>
          </a:stretch>
        </p:blipFill>
        <p:spPr>
          <a:xfrm>
            <a:off x="7441640" y="1039679"/>
            <a:ext cx="909710" cy="1152900"/>
          </a:xfrm>
          <a:prstGeom prst="rect">
            <a:avLst/>
          </a:prstGeom>
          <a:noFill/>
          <a:ln>
            <a:noFill/>
          </a:ln>
        </p:spPr>
      </p:pic>
      <p:sp>
        <p:nvSpPr>
          <p:cNvPr id="954" name="Google Shape;954;p64"/>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mc:Choice xmlns:a14="http://schemas.microsoft.com/office/drawing/2010/main" Requires="a14">
          <p:sp>
            <p:nvSpPr>
              <p:cNvPr id="957" name="Google Shape;957;p64"/>
              <p:cNvSpPr txBox="1"/>
              <p:nvPr/>
            </p:nvSpPr>
            <p:spPr>
              <a:xfrm>
                <a:off x="212720" y="1088713"/>
                <a:ext cx="6526010" cy="3633913"/>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dirty="0">
                    <a:solidFill>
                      <a:schemeClr val="bg2"/>
                    </a:solidFill>
                    <a:latin typeface="PT Serif"/>
                    <a:ea typeface="PT Serif"/>
                    <a:cs typeface="PT Serif"/>
                    <a:sym typeface="PT Serif"/>
                  </a:rPr>
                  <a:t>For any subset J of size t:</a:t>
                </a:r>
              </a:p>
              <a:p>
                <a:pPr lvl="0">
                  <a:lnSpc>
                    <a:spcPct val="115000"/>
                  </a:lnSpc>
                  <a:spcBef>
                    <a:spcPts val="1200"/>
                  </a:spcBef>
                  <a:buClr>
                    <a:schemeClr val="dk1"/>
                  </a:buClr>
                  <a:buSzPts val="1100"/>
                </a:pPr>
                <a:r>
                  <a:rPr lang="en-US" sz="2000" dirty="0">
                    <a:solidFill>
                      <a:schemeClr val="bg2"/>
                    </a:solidFill>
                    <a:latin typeface="PT Serif"/>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r>
                      <a:rPr lang="en-US" sz="2000" b="0" i="1" smtClean="0">
                        <a:solidFill>
                          <a:schemeClr val="bg2"/>
                        </a:solidFill>
                        <a:latin typeface="Cambria Math" panose="02040503050406030204" pitchFamily="18" charset="0"/>
                        <a:ea typeface="PT Serif"/>
                        <a:cs typeface="PT Serif"/>
                        <a:sym typeface="PT Serif"/>
                      </a:rPr>
                      <m:t> </m:t>
                    </m:r>
                  </m:oMath>
                </a14:m>
                <a:r>
                  <a:rPr lang="en-US" sz="1600" dirty="0">
                    <a:solidFill>
                      <a:schemeClr val="bg2"/>
                    </a:solidFill>
                    <a:latin typeface="PT Serif"/>
                    <a:ea typeface="PT Serif"/>
                    <a:cs typeface="PT Serif"/>
                    <a:sym typeface="PT Serif"/>
                  </a:rPr>
                  <a:t>←</a:t>
                </a:r>
                <a:r>
                  <a:rPr lang="en-US" sz="2000" dirty="0">
                    <a:solidFill>
                      <a:schemeClr val="bg2"/>
                    </a:solidFill>
                    <a:latin typeface="PT Serif"/>
                    <a:ea typeface="PT Serif"/>
                    <a:cs typeface="PT Serif"/>
                    <a:sym typeface="PT Serif"/>
                  </a:rPr>
                  <a:t>   </a:t>
                </a:r>
                <a14:m>
                  <m:oMath xmlns:m="http://schemas.openxmlformats.org/officeDocument/2006/math">
                    <m:nary>
                      <m:naryPr>
                        <m:chr m:val="∏"/>
                        <m:supHide m:val="on"/>
                        <m:ctrlPr>
                          <a:rPr lang="en-US" sz="2000" b="0" i="1" smtClean="0">
                            <a:solidFill>
                              <a:schemeClr val="bg2"/>
                            </a:solidFill>
                            <a:latin typeface="Cambria Math" panose="02040503050406030204" pitchFamily="18" charset="0"/>
                            <a:ea typeface="Cambria Math" panose="02040503050406030204" pitchFamily="18" charset="0"/>
                            <a:sym typeface="PT Serif"/>
                          </a:rPr>
                        </m:ctrlPr>
                      </m:naryPr>
                      <m:sub>
                        <m:r>
                          <m:rPr>
                            <m:brk m:alnAt="7"/>
                          </m:rPr>
                          <a:rPr lang="en-US" sz="2000" b="0" i="1" smtClean="0">
                            <a:solidFill>
                              <a:schemeClr val="bg2"/>
                            </a:solidFill>
                            <a:latin typeface="Cambria Math" panose="02040503050406030204" pitchFamily="18" charset="0"/>
                            <a:ea typeface="Cambria Math" panose="02040503050406030204" pitchFamily="18" charset="0"/>
                            <a:sym typeface="PT Serif"/>
                          </a:rPr>
                          <m:t>𝑖</m:t>
                        </m:r>
                        <m:r>
                          <a:rPr lang="en-US" sz="2000" b="0" i="1" smtClean="0">
                            <a:solidFill>
                              <a:schemeClr val="bg2"/>
                            </a:solidFill>
                            <a:latin typeface="Cambria Math" panose="02040503050406030204" pitchFamily="18" charset="0"/>
                            <a:ea typeface="Cambria Math" panose="02040503050406030204" pitchFamily="18" charset="0"/>
                            <a:sym typeface="PT Serif"/>
                          </a:rPr>
                          <m:t>∈</m:t>
                        </m:r>
                        <m:r>
                          <a:rPr lang="en-US" sz="2000" b="0" i="1" smtClean="0">
                            <a:solidFill>
                              <a:schemeClr val="bg2"/>
                            </a:solidFill>
                            <a:latin typeface="Cambria Math" panose="02040503050406030204" pitchFamily="18" charset="0"/>
                            <a:ea typeface="Cambria Math" panose="02040503050406030204" pitchFamily="18" charset="0"/>
                            <a:sym typeface="PT Serif"/>
                          </a:rPr>
                          <m:t>𝐽</m:t>
                        </m:r>
                      </m:sub>
                      <m:sup/>
                      <m:e>
                        <m:r>
                          <a:rPr lang="en-US" sz="2000" b="0" i="1" smtClean="0">
                            <a:solidFill>
                              <a:schemeClr val="bg2"/>
                            </a:solidFill>
                            <a:latin typeface="Cambria Math" panose="02040503050406030204" pitchFamily="18" charset="0"/>
                            <a:ea typeface="Cambria Math" panose="02040503050406030204" pitchFamily="18" charset="0"/>
                            <a:sym typeface="PT Serif"/>
                          </a:rPr>
                          <m:t>𝑝</m:t>
                        </m:r>
                        <m:sSub>
                          <m:sSubPr>
                            <m:ctrlPr>
                              <a:rPr lang="en-US" sz="2000" b="0" i="1" smtClean="0">
                                <a:solidFill>
                                  <a:schemeClr val="bg2"/>
                                </a:solidFill>
                                <a:latin typeface="Cambria Math" panose="02040503050406030204" pitchFamily="18" charset="0"/>
                                <a:ea typeface="Cambria Math" panose="02040503050406030204" pitchFamily="18" charset="0"/>
                                <a:sym typeface="PT Serif"/>
                              </a:rPr>
                            </m:ctrlPr>
                          </m:sSubPr>
                          <m:e>
                            <m:r>
                              <a:rPr lang="en-US" sz="2000" b="0" i="1" smtClean="0">
                                <a:solidFill>
                                  <a:schemeClr val="bg2"/>
                                </a:solidFill>
                                <a:latin typeface="Cambria Math" panose="02040503050406030204" pitchFamily="18" charset="0"/>
                                <a:ea typeface="Cambria Math" panose="02040503050406030204" pitchFamily="18" charset="0"/>
                                <a:sym typeface="PT Serif"/>
                              </a:rPr>
                              <m:t>𝑘</m:t>
                            </m:r>
                          </m:e>
                          <m:sub>
                            <m:r>
                              <a:rPr lang="en-US" sz="2000" b="0" i="1" smtClean="0">
                                <a:solidFill>
                                  <a:schemeClr val="bg2"/>
                                </a:solidFill>
                                <a:latin typeface="Cambria Math" panose="02040503050406030204" pitchFamily="18" charset="0"/>
                                <a:ea typeface="Cambria Math" panose="02040503050406030204" pitchFamily="18" charset="0"/>
                                <a:sym typeface="PT Serif"/>
                              </a:rPr>
                              <m:t>𝑖</m:t>
                            </m:r>
                          </m:sub>
                        </m:sSub>
                      </m:e>
                    </m:nary>
                  </m:oMath>
                </a14:m>
                <a:r>
                  <a:rPr lang="en-US" sz="2000" dirty="0">
                    <a:solidFill>
                      <a:schemeClr val="bg2"/>
                    </a:solidFill>
                    <a:latin typeface="PT Serif"/>
                    <a:ea typeface="PT Serif"/>
                    <a:cs typeface="PT Serif"/>
                    <a:sym typeface="PT Serif"/>
                  </a:rPr>
                  <a:t>       </a:t>
                </a:r>
                <a:r>
                  <a:rPr lang="en-US" sz="1800" dirty="0">
                    <a:solidFill>
                      <a:schemeClr val="bg2"/>
                    </a:solidFill>
                    <a:latin typeface="PT Serif"/>
                    <a:ea typeface="PT Serif"/>
                    <a:cs typeface="PT Serif"/>
                    <a:sym typeface="PT Serif"/>
                  </a:rPr>
                  <a:t>// publicly computable from </a:t>
                </a:r>
                <a14:m>
                  <m:oMath xmlns:m="http://schemas.openxmlformats.org/officeDocument/2006/math">
                    <m:r>
                      <a:rPr lang="en-US" sz="1800" i="1">
                        <a:solidFill>
                          <a:schemeClr val="dk2"/>
                        </a:solidFill>
                        <a:latin typeface="Cambria Math" panose="02040503050406030204" pitchFamily="18" charset="0"/>
                        <a:ea typeface="PT Serif"/>
                        <a:cs typeface="PT Serif"/>
                        <a:sym typeface="PT Serif"/>
                      </a:rPr>
                      <m:t>𝑝𝑘</m:t>
                    </m:r>
                  </m:oMath>
                </a14:m>
                <a:endParaRPr lang="en-US" sz="2000" dirty="0">
                  <a:solidFill>
                    <a:schemeClr val="bg2"/>
                  </a:solidFill>
                  <a:latin typeface="PT Serif"/>
                  <a:ea typeface="PT Serif"/>
                  <a:cs typeface="PT Serif"/>
                  <a:sym typeface="PT Serif"/>
                </a:endParaRPr>
              </a:p>
              <a:p>
                <a:pPr lvl="0">
                  <a:lnSpc>
                    <a:spcPct val="115000"/>
                  </a:lnSpc>
                  <a:spcBef>
                    <a:spcPts val="1200"/>
                  </a:spcBef>
                  <a:buClr>
                    <a:schemeClr val="dk1"/>
                  </a:buClr>
                  <a:buSzPts val="1100"/>
                </a:pPr>
                <a:r>
                  <a:rPr lang="en-US" sz="2000" dirty="0">
                    <a:solidFill>
                      <a:schemeClr val="bg2"/>
                    </a:solidFill>
                    <a:latin typeface="PT Serif"/>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p:sp>
            <p:nvSpPr>
              <p:cNvPr id="957" name="Google Shape;957;p64"/>
              <p:cNvSpPr txBox="1">
                <a:spLocks noRot="1" noChangeAspect="1" noMove="1" noResize="1" noEditPoints="1" noAdjustHandles="1" noChangeArrowheads="1" noChangeShapeType="1" noTextEdit="1"/>
              </p:cNvSpPr>
              <p:nvPr/>
            </p:nvSpPr>
            <p:spPr>
              <a:xfrm>
                <a:off x="212720" y="1088713"/>
                <a:ext cx="6526010" cy="3633913"/>
              </a:xfrm>
              <a:prstGeom prst="rect">
                <a:avLst/>
              </a:prstGeom>
              <a:blipFill>
                <a:blip r:embed="rId7"/>
                <a:stretch>
                  <a:fillRect l="-971" b="-1010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Google Shape;948;p64">
                <a:extLst>
                  <a:ext uri="{FF2B5EF4-FFF2-40B4-BE49-F238E27FC236}">
                    <a16:creationId xmlns:a16="http://schemas.microsoft.com/office/drawing/2014/main" id="{933B1583-58C4-F7F7-059B-B2B2AFE45E2E}"/>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p:sp>
            <p:nvSpPr>
              <p:cNvPr id="2" name="Google Shape;948;p64">
                <a:extLst>
                  <a:ext uri="{FF2B5EF4-FFF2-40B4-BE49-F238E27FC236}">
                    <a16:creationId xmlns:a16="http://schemas.microsoft.com/office/drawing/2014/main" id="{933B1583-58C4-F7F7-059B-B2B2AFE45E2E}"/>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Google Shape;948;p64">
                <a:extLst>
                  <a:ext uri="{FF2B5EF4-FFF2-40B4-BE49-F238E27FC236}">
                    <a16:creationId xmlns:a16="http://schemas.microsoft.com/office/drawing/2014/main" id="{EBCD59E6-6F21-6420-32B0-D60722984698}"/>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p:sp>
            <p:nvSpPr>
              <p:cNvPr id="3" name="Google Shape;948;p64">
                <a:extLst>
                  <a:ext uri="{FF2B5EF4-FFF2-40B4-BE49-F238E27FC236}">
                    <a16:creationId xmlns:a16="http://schemas.microsoft.com/office/drawing/2014/main" id="{EBCD59E6-6F21-6420-32B0-D60722984698}"/>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4"/>
                                        </p:tgtEl>
                                        <p:attrNameLst>
                                          <p:attrName>style.visibility</p:attrName>
                                        </p:attrNameLst>
                                      </p:cBhvr>
                                      <p:to>
                                        <p:strVal val="visible"/>
                                      </p:to>
                                    </p:set>
                                    <p:animEffect transition="in" filter="fade">
                                      <p:cBhvr>
                                        <p:cTn id="7" dur="1000"/>
                                        <p:tgtEl>
                                          <p:spTgt spid="9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7"/>
                                        </p:tgtEl>
                                        <p:attrNameLst>
                                          <p:attrName>style.visibility</p:attrName>
                                        </p:attrNameLst>
                                      </p:cBhvr>
                                      <p:to>
                                        <p:strVal val="visible"/>
                                      </p:to>
                                    </p:set>
                                    <p:animEffect transition="in" filter="fade">
                                      <p:cBhvr>
                                        <p:cTn id="12" dur="1000"/>
                                        <p:tgtEl>
                                          <p:spTgt spid="947"/>
                                        </p:tgtEl>
                                      </p:cBhvr>
                                    </p:animEffect>
                                  </p:childTnLst>
                                </p:cTn>
                              </p:par>
                              <p:par>
                                <p:cTn id="13" presetID="10" presetClass="entr" presetSubtype="0" fill="hold" nodeType="withEffect">
                                  <p:stCondLst>
                                    <p:cond delay="0"/>
                                  </p:stCondLst>
                                  <p:childTnLst>
                                    <p:set>
                                      <p:cBhvr>
                                        <p:cTn id="14" dur="1" fill="hold">
                                          <p:stCondLst>
                                            <p:cond delay="0"/>
                                          </p:stCondLst>
                                        </p:cTn>
                                        <p:tgtEl>
                                          <p:spTgt spid="950"/>
                                        </p:tgtEl>
                                        <p:attrNameLst>
                                          <p:attrName>style.visibility</p:attrName>
                                        </p:attrNameLst>
                                      </p:cBhvr>
                                      <p:to>
                                        <p:strVal val="visible"/>
                                      </p:to>
                                    </p:set>
                                    <p:animEffect transition="in" filter="fade">
                                      <p:cBhvr>
                                        <p:cTn id="15" dur="1000"/>
                                        <p:tgtEl>
                                          <p:spTgt spid="950"/>
                                        </p:tgtEl>
                                      </p:cBhvr>
                                    </p:animEffect>
                                  </p:childTnLst>
                                </p:cTn>
                              </p:par>
                              <p:par>
                                <p:cTn id="16" presetID="10" presetClass="entr" presetSubtype="0" fill="hold" nodeType="withEffect">
                                  <p:stCondLst>
                                    <p:cond delay="0"/>
                                  </p:stCondLst>
                                  <p:childTnLst>
                                    <p:set>
                                      <p:cBhvr>
                                        <p:cTn id="17" dur="1" fill="hold">
                                          <p:stCondLst>
                                            <p:cond delay="0"/>
                                          </p:stCondLst>
                                        </p:cTn>
                                        <p:tgtEl>
                                          <p:spTgt spid="952"/>
                                        </p:tgtEl>
                                        <p:attrNameLst>
                                          <p:attrName>style.visibility</p:attrName>
                                        </p:attrNameLst>
                                      </p:cBhvr>
                                      <p:to>
                                        <p:strVal val="visible"/>
                                      </p:to>
                                    </p:set>
                                    <p:animEffect transition="in" filter="fade">
                                      <p:cBhvr>
                                        <p:cTn id="18" dur="1000"/>
                                        <p:tgtEl>
                                          <p:spTgt spid="952"/>
                                        </p:tgtEl>
                                      </p:cBhvr>
                                    </p:animEffect>
                                  </p:childTnLst>
                                </p:cTn>
                              </p:par>
                              <p:par>
                                <p:cTn id="19" presetID="10" presetClass="entr" presetSubtype="0" fill="hold" nodeType="withEffect">
                                  <p:stCondLst>
                                    <p:cond delay="0"/>
                                  </p:stCondLst>
                                  <p:childTnLst>
                                    <p:set>
                                      <p:cBhvr>
                                        <p:cTn id="20" dur="1" fill="hold">
                                          <p:stCondLst>
                                            <p:cond delay="0"/>
                                          </p:stCondLst>
                                        </p:cTn>
                                        <p:tgtEl>
                                          <p:spTgt spid="948"/>
                                        </p:tgtEl>
                                        <p:attrNameLst>
                                          <p:attrName>style.visibility</p:attrName>
                                        </p:attrNameLst>
                                      </p:cBhvr>
                                      <p:to>
                                        <p:strVal val="visible"/>
                                      </p:to>
                                    </p:set>
                                    <p:animEffect transition="in" filter="fade">
                                      <p:cBhvr>
                                        <p:cTn id="21" dur="1000"/>
                                        <p:tgtEl>
                                          <p:spTgt spid="948"/>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7">
                                            <p:txEl>
                                              <p:pRg st="0" end="0"/>
                                            </p:txEl>
                                          </p:spTgt>
                                        </p:tgtEl>
                                        <p:attrNameLst>
                                          <p:attrName>style.visibility</p:attrName>
                                        </p:attrNameLst>
                                      </p:cBhvr>
                                      <p:to>
                                        <p:strVal val="visible"/>
                                      </p:to>
                                    </p:set>
                                    <p:animEffect transition="in" filter="fade">
                                      <p:cBhvr>
                                        <p:cTn id="32" dur="1000"/>
                                        <p:tgtEl>
                                          <p:spTgt spid="957">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57">
                                            <p:txEl>
                                              <p:pRg st="1" end="1"/>
                                            </p:txEl>
                                          </p:spTgt>
                                        </p:tgtEl>
                                        <p:attrNameLst>
                                          <p:attrName>style.visibility</p:attrName>
                                        </p:attrNameLst>
                                      </p:cBhvr>
                                      <p:to>
                                        <p:strVal val="visible"/>
                                      </p:to>
                                    </p:set>
                                    <p:animEffect transition="in" filter="fade">
                                      <p:cBhvr>
                                        <p:cTn id="35" dur="1000"/>
                                        <p:tgtEl>
                                          <p:spTgt spid="957">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57">
                                            <p:txEl>
                                              <p:pRg st="4" end="4"/>
                                            </p:txEl>
                                          </p:spTgt>
                                        </p:tgtEl>
                                        <p:attrNameLst>
                                          <p:attrName>style.visibility</p:attrName>
                                        </p:attrNameLst>
                                      </p:cBhvr>
                                      <p:to>
                                        <p:strVal val="visible"/>
                                      </p:to>
                                    </p:set>
                                    <p:animEffect transition="in" filter="fade">
                                      <p:cBhvr>
                                        <p:cTn id="40" dur="1000"/>
                                        <p:tgtEl>
                                          <p:spTgt spid="957">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57">
                                            <p:txEl>
                                              <p:pRg st="5" end="5"/>
                                            </p:txEl>
                                          </p:spTgt>
                                        </p:tgtEl>
                                        <p:attrNameLst>
                                          <p:attrName>style.visibility</p:attrName>
                                        </p:attrNameLst>
                                      </p:cBhvr>
                                      <p:to>
                                        <p:strVal val="visible"/>
                                      </p:to>
                                    </p:set>
                                    <p:animEffect transition="in" filter="fade">
                                      <p:cBhvr>
                                        <p:cTn id="43" dur="1000"/>
                                        <p:tgtEl>
                                          <p:spTgt spid="957">
                                            <p:txEl>
                                              <p:pRg st="5" end="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957">
                                            <p:txEl>
                                              <p:pRg st="6" end="6"/>
                                            </p:txEl>
                                          </p:spTgt>
                                        </p:tgtEl>
                                        <p:attrNameLst>
                                          <p:attrName>style.visibility</p:attrName>
                                        </p:attrNameLst>
                                      </p:cBhvr>
                                      <p:to>
                                        <p:strVal val="visible"/>
                                      </p:to>
                                    </p:set>
                                    <p:animEffect transition="in" filter="fade">
                                      <p:cBhvr>
                                        <p:cTn id="46" dur="1000"/>
                                        <p:tgtEl>
                                          <p:spTgt spid="95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77" name="Google Shape;977;p65"/>
              <p:cNvSpPr txBox="1"/>
              <p:nvPr/>
            </p:nvSpPr>
            <p:spPr>
              <a:xfrm>
                <a:off x="151220" y="2989206"/>
                <a:ext cx="8582100" cy="16009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Clr>
                    <a:schemeClr val="dk1"/>
                  </a:buClr>
                  <a:buSzPts val="1100"/>
                  <a:buFont typeface="Arial"/>
                  <a:buNone/>
                </a:pPr>
                <a:r>
                  <a:rPr lang="en-US" sz="2000" b="1" dirty="0">
                    <a:solidFill>
                      <a:schemeClr val="dk2"/>
                    </a:solidFill>
                    <a:latin typeface="PT Serif"/>
                    <a:ea typeface="PT Serif"/>
                    <a:cs typeface="PT Serif"/>
                    <a:sym typeface="PT Serif"/>
                  </a:rPr>
                  <a:t>Sign(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𝑠</m:t>
                    </m:r>
                    <m:sSub>
                      <m:sSubPr>
                        <m:ctrlPr>
                          <a:rPr lang="en-US" sz="200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𝑖</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𝑚</m:t>
                    </m:r>
                    <m:r>
                      <a:rPr lang="en-US" sz="2000" b="1" i="1" smtClean="0">
                        <a:solidFill>
                          <a:schemeClr val="dk2"/>
                        </a:solidFill>
                        <a:latin typeface="Cambria Math" panose="02040503050406030204" pitchFamily="18" charset="0"/>
                        <a:ea typeface="PT Serif"/>
                        <a:cs typeface="PT Serif"/>
                        <a:sym typeface="PT Serif"/>
                      </a:rPr>
                      <m:t>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oMath>
                </a14:m>
                <a:r>
                  <a:rPr lang="en-US" sz="2000" dirty="0">
                    <a:solidFill>
                      <a:schemeClr val="dk2"/>
                    </a:solidFill>
                    <a:latin typeface="PT Serif"/>
                    <a:ea typeface="PT Serif"/>
                    <a:cs typeface="PT Serif"/>
                    <a:sym typeface="PT Serif"/>
                  </a:rPr>
                  <a:t> </a:t>
                </a:r>
                <a:r>
                  <a:rPr lang="en-US" dirty="0">
                    <a:solidFill>
                      <a:schemeClr val="dk2"/>
                    </a:solidFill>
                    <a:latin typeface="PT Serif"/>
                    <a:ea typeface="PT Serif"/>
                    <a:cs typeface="PT Serif"/>
                    <a:sym typeface="PT Serif"/>
                  </a:rPr>
                  <a:t>←</a:t>
                </a:r>
                <a:r>
                  <a:rPr lang="en-US" sz="2000" dirty="0">
                    <a:solidFill>
                      <a:schemeClr val="dk2"/>
                    </a:solidFill>
                    <a:latin typeface="PT Serif"/>
                    <a:ea typeface="PT Serif"/>
                    <a:cs typeface="PT Serif"/>
                    <a:sym typeface="PT Serif"/>
                  </a:rPr>
                  <a:t> </a:t>
                </a:r>
                <a14:m>
                  <m:oMath xmlns:m="http://schemas.openxmlformats.org/officeDocument/2006/math">
                    <m:sSup>
                      <m:sSupPr>
                        <m:ctrlPr>
                          <a:rPr lang="en-US" sz="2400" i="1" smtClean="0">
                            <a:solidFill>
                              <a:schemeClr val="dk2"/>
                            </a:solidFill>
                            <a:latin typeface="Cambria Math" panose="02040503050406030204" pitchFamily="18" charset="0"/>
                            <a:sym typeface="PT Serif"/>
                          </a:rPr>
                        </m:ctrlPr>
                      </m:sSupPr>
                      <m:e>
                        <m:r>
                          <a:rPr lang="en-US" sz="2400" b="0" i="1" smtClean="0">
                            <a:solidFill>
                              <a:schemeClr val="dk2"/>
                            </a:solidFill>
                            <a:latin typeface="Cambria Math" panose="02040503050406030204" pitchFamily="18" charset="0"/>
                            <a:sym typeface="PT Serif"/>
                          </a:rPr>
                          <m:t>𝐻</m:t>
                        </m:r>
                        <m:r>
                          <a:rPr lang="en-US" sz="2400" b="0" i="1" smtClean="0">
                            <a:solidFill>
                              <a:schemeClr val="dk2"/>
                            </a:solidFill>
                            <a:latin typeface="Cambria Math" panose="02040503050406030204" pitchFamily="18" charset="0"/>
                            <a:sym typeface="PT Serif"/>
                          </a:rPr>
                          <m:t>(</m:t>
                        </m:r>
                        <m:r>
                          <a:rPr lang="en-US" sz="2400" b="0" i="1" smtClean="0">
                            <a:solidFill>
                              <a:schemeClr val="dk2"/>
                            </a:solidFill>
                            <a:latin typeface="Cambria Math" panose="02040503050406030204" pitchFamily="18" charset="0"/>
                            <a:sym typeface="PT Serif"/>
                          </a:rPr>
                          <m:t>𝑚</m:t>
                        </m:r>
                        <m:r>
                          <a:rPr lang="en-US" sz="2400" b="0" i="1" smtClean="0">
                            <a:solidFill>
                              <a:schemeClr val="dk2"/>
                            </a:solidFill>
                            <a:latin typeface="Cambria Math" panose="02040503050406030204" pitchFamily="18" charset="0"/>
                            <a:sym typeface="PT Serif"/>
                          </a:rPr>
                          <m:t>)</m:t>
                        </m:r>
                      </m:e>
                      <m:sup>
                        <m:r>
                          <a:rPr lang="en-US" sz="2400" b="0" i="1" smtClean="0">
                            <a:solidFill>
                              <a:schemeClr val="dk2"/>
                            </a:solidFill>
                            <a:latin typeface="Cambria Math" panose="02040503050406030204" pitchFamily="18" charset="0"/>
                            <a:sym typeface="PT Serif"/>
                          </a:rPr>
                          <m:t>𝑠</m:t>
                        </m:r>
                        <m:sSub>
                          <m:sSubPr>
                            <m:ctrlPr>
                              <a:rPr lang="en-US" sz="2400" b="0" i="1" smtClean="0">
                                <a:solidFill>
                                  <a:schemeClr val="dk2"/>
                                </a:solidFill>
                                <a:latin typeface="Cambria Math" panose="02040503050406030204" pitchFamily="18" charset="0"/>
                                <a:sym typeface="PT Serif"/>
                              </a:rPr>
                            </m:ctrlPr>
                          </m:sSubPr>
                          <m:e>
                            <m:r>
                              <a:rPr lang="en-US" sz="2400" b="0" i="1" smtClean="0">
                                <a:solidFill>
                                  <a:schemeClr val="dk2"/>
                                </a:solidFill>
                                <a:latin typeface="Cambria Math" panose="02040503050406030204" pitchFamily="18" charset="0"/>
                                <a:sym typeface="PT Serif"/>
                              </a:rPr>
                              <m:t>𝑘</m:t>
                            </m:r>
                          </m:e>
                          <m:sub>
                            <m:r>
                              <a:rPr lang="en-US" sz="2400" b="0" i="1" smtClean="0">
                                <a:solidFill>
                                  <a:schemeClr val="dk2"/>
                                </a:solidFill>
                                <a:latin typeface="Cambria Math" panose="02040503050406030204" pitchFamily="18" charset="0"/>
                                <a:sym typeface="PT Serif"/>
                              </a:rPr>
                              <m:t>𝑖</m:t>
                            </m:r>
                          </m:sub>
                        </m:sSub>
                      </m:sup>
                    </m:sSup>
                  </m:oMath>
                </a14:m>
                <a:endParaRPr lang="en-US" sz="2000" dirty="0">
                  <a:solidFill>
                    <a:schemeClr val="dk2"/>
                  </a:solidFill>
                  <a:latin typeface="PT Serif"/>
                  <a:ea typeface="PT Serif"/>
                  <a:cs typeface="PT Serif"/>
                  <a:sym typeface="PT Serif"/>
                </a:endParaRPr>
              </a:p>
              <a:p>
                <a:pPr lvl="0">
                  <a:spcBef>
                    <a:spcPts val="1200"/>
                  </a:spcBef>
                  <a:spcAft>
                    <a:spcPts val="300"/>
                  </a:spcAft>
                  <a:buClr>
                    <a:schemeClr val="dk1"/>
                  </a:buClr>
                  <a:buSzPts val="1100"/>
                </a:pPr>
                <a:r>
                  <a:rPr lang="en-US" sz="2000" b="1" dirty="0">
                    <a:solidFill>
                      <a:schemeClr val="dk2"/>
                    </a:solidFill>
                    <a:latin typeface="PT Serif"/>
                    <a:ea typeface="PT Serif"/>
                    <a:cs typeface="PT Serif"/>
                    <a:sym typeface="PT Serif"/>
                  </a:rPr>
                  <a:t>Combine( </a:t>
                </a:r>
                <a14:m>
                  <m:oMath xmlns:m="http://schemas.openxmlformats.org/officeDocument/2006/math">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1"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m:t>
                    </m:r>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d>
                      <m:dPr>
                        <m:begChr m:val="{"/>
                        <m:endChr m:val="}"/>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d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e>
                    </m:d>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1900" b="1" dirty="0">
                    <a:solidFill>
                      <a:schemeClr val="dk2"/>
                    </a:solidFill>
                    <a:latin typeface="PT Serif"/>
                    <a:ea typeface="PT Serif"/>
                    <a:cs typeface="PT Serif"/>
                    <a:sym typeface="PT Serif"/>
                  </a:rPr>
                  <a:t>// </a:t>
                </a:r>
                <a14:m>
                  <m:oMath xmlns:m="http://schemas.openxmlformats.org/officeDocument/2006/math">
                    <m:r>
                      <a:rPr lang="en-US" sz="1900" b="0" i="1" smtClean="0">
                        <a:solidFill>
                          <a:schemeClr val="dk2"/>
                        </a:solidFill>
                        <a:latin typeface="Cambria Math" panose="02040503050406030204" pitchFamily="18" charset="0"/>
                        <a:ea typeface="PT Serif"/>
                        <a:cs typeface="PT Serif"/>
                        <a:sym typeface="PT Serif"/>
                      </a:rPr>
                      <m:t>𝐽</m:t>
                    </m:r>
                    <m:r>
                      <a:rPr lang="en-US" sz="1900" b="0" i="1" smtClean="0">
                        <a:solidFill>
                          <a:schemeClr val="dk2"/>
                        </a:solidFill>
                        <a:latin typeface="Cambria Math" panose="02040503050406030204" pitchFamily="18" charset="0"/>
                        <a:ea typeface="PT Serif"/>
                        <a:cs typeface="PT Serif"/>
                        <a:sym typeface="PT Serif"/>
                      </a:rPr>
                      <m:t>={ </m:t>
                    </m:r>
                    <m:r>
                      <a:rPr lang="en-US" sz="1900" b="0" i="1" smtClean="0">
                        <a:solidFill>
                          <a:schemeClr val="dk2"/>
                        </a:solidFill>
                        <a:latin typeface="Cambria Math" panose="02040503050406030204" pitchFamily="18" charset="0"/>
                        <a:ea typeface="PT Serif"/>
                        <a:cs typeface="PT Serif"/>
                        <a:sym typeface="PT Serif"/>
                      </a:rPr>
                      <m:t>𝑖</m:t>
                    </m:r>
                    <m:r>
                      <a:rPr lang="en-US" sz="1900" b="0" i="1" smtClean="0">
                        <a:solidFill>
                          <a:schemeClr val="dk2"/>
                        </a:solidFill>
                        <a:latin typeface="Cambria Math" panose="02040503050406030204" pitchFamily="18" charset="0"/>
                        <a:ea typeface="PT Serif"/>
                        <a:cs typeface="PT Serif"/>
                        <a:sym typeface="PT Serif"/>
                      </a:rPr>
                      <m:t> ,  </m:t>
                    </m:r>
                    <m:r>
                      <a:rPr lang="en-US" sz="1900" b="0" i="1" smtClean="0">
                        <a:solidFill>
                          <a:schemeClr val="dk2"/>
                        </a:solidFill>
                        <a:latin typeface="Cambria Math" panose="02040503050406030204" pitchFamily="18" charset="0"/>
                        <a:ea typeface="PT Serif"/>
                        <a:cs typeface="PT Serif"/>
                        <a:sym typeface="PT Serif"/>
                      </a:rPr>
                      <m:t>𝑗</m:t>
                    </m:r>
                    <m:r>
                      <a:rPr lang="en-US" sz="1900" b="0" i="1" smtClean="0">
                        <a:solidFill>
                          <a:schemeClr val="dk2"/>
                        </a:solidFill>
                        <a:latin typeface="Cambria Math" panose="02040503050406030204" pitchFamily="18" charset="0"/>
                        <a:ea typeface="PT Serif"/>
                        <a:cs typeface="PT Serif"/>
                        <a:sym typeface="PT Serif"/>
                      </a:rPr>
                      <m:t>}</m:t>
                    </m:r>
                  </m:oMath>
                </a14:m>
                <a:endParaRPr lang="en-US" sz="1900" i="1" dirty="0">
                  <a:solidFill>
                    <a:schemeClr val="dk2"/>
                  </a:solidFill>
                  <a:latin typeface="PT Serif"/>
                  <a:ea typeface="PT Serif"/>
                  <a:cs typeface="PT Serif"/>
                  <a:sym typeface="PT Serif"/>
                </a:endParaRPr>
              </a:p>
              <a:p>
                <a:pPr lvl="0">
                  <a:lnSpc>
                    <a:spcPct val="90000"/>
                  </a:lnSpc>
                  <a:spcBef>
                    <a:spcPts val="1200"/>
                  </a:spcBef>
                  <a:buClr>
                    <a:schemeClr val="dk1"/>
                  </a:buClr>
                  <a:buSzPts val="1100"/>
                </a:pPr>
                <a:r>
                  <a:rPr lang="en-US" sz="2000" dirty="0">
                    <a:solidFill>
                      <a:schemeClr val="dk2"/>
                    </a:solidFill>
                    <a:latin typeface="PT Serif"/>
                    <a:ea typeface="PT Serif"/>
                    <a:cs typeface="PT Serif"/>
                    <a:sym typeface="PT Serif"/>
                  </a:rPr>
                  <a:t>	</a:t>
                </a:r>
                <a:r>
                  <a:rPr lang="en-US" sz="2200" dirty="0">
                    <a:solidFill>
                      <a:schemeClr val="dk2"/>
                    </a:solidFill>
                    <a:latin typeface="PT Serif"/>
                    <a:ea typeface="PT Serif"/>
                    <a:cs typeface="PT Serif"/>
                    <a:sym typeface="PT Serif"/>
                  </a:rPr>
                  <a:t>𝜎 = </a:t>
                </a:r>
                <a14:m>
                  <m:oMath xmlns:m="http://schemas.openxmlformats.org/officeDocument/2006/math">
                    <m:sSup>
                      <m:sSupPr>
                        <m:ctrlPr>
                          <a:rPr lang="en-US" sz="2200" i="1">
                            <a:solidFill>
                              <a:schemeClr val="dk2"/>
                            </a:solidFill>
                            <a:latin typeface="Cambria Math" panose="02040503050406030204" pitchFamily="18" charset="0"/>
                            <a:sym typeface="PT Serif"/>
                          </a:rPr>
                        </m:ctrlPr>
                      </m:sSupPr>
                      <m:e>
                        <m:r>
                          <a:rPr lang="en-US" sz="2200" i="1">
                            <a:solidFill>
                              <a:schemeClr val="dk2"/>
                            </a:solidFill>
                            <a:latin typeface="Cambria Math" panose="02040503050406030204" pitchFamily="18" charset="0"/>
                            <a:sym typeface="PT Serif"/>
                          </a:rPr>
                          <m:t>𝐻</m:t>
                        </m:r>
                        <m:r>
                          <a:rPr lang="en-US" sz="2200" i="1">
                            <a:solidFill>
                              <a:schemeClr val="dk2"/>
                            </a:solidFill>
                            <a:latin typeface="Cambria Math" panose="02040503050406030204" pitchFamily="18" charset="0"/>
                            <a:sym typeface="PT Serif"/>
                          </a:rPr>
                          <m:t>(</m:t>
                        </m:r>
                        <m:r>
                          <a:rPr lang="en-US" sz="2200" i="1">
                            <a:solidFill>
                              <a:schemeClr val="dk2"/>
                            </a:solidFill>
                            <a:latin typeface="Cambria Math" panose="02040503050406030204" pitchFamily="18" charset="0"/>
                            <a:sym typeface="PT Serif"/>
                          </a:rPr>
                          <m:t>𝑚</m:t>
                        </m:r>
                        <m:r>
                          <a:rPr lang="en-US" sz="2200" i="1">
                            <a:solidFill>
                              <a:schemeClr val="dk2"/>
                            </a:solidFill>
                            <a:latin typeface="Cambria Math" panose="02040503050406030204" pitchFamily="18" charset="0"/>
                            <a:sym typeface="PT Serif"/>
                          </a:rPr>
                          <m:t>)</m:t>
                        </m:r>
                      </m:e>
                      <m:sup>
                        <m:r>
                          <a:rPr lang="en-US" sz="2200" i="1">
                            <a:solidFill>
                              <a:schemeClr val="dk2"/>
                            </a:solidFill>
                            <a:latin typeface="Cambria Math" panose="02040503050406030204" pitchFamily="18" charset="0"/>
                            <a:sym typeface="PT Serif"/>
                          </a:rPr>
                          <m:t>𝑠</m:t>
                        </m:r>
                        <m:sSub>
                          <m:sSubPr>
                            <m:ctrlPr>
                              <a:rPr lang="en-US" sz="2200" i="1">
                                <a:solidFill>
                                  <a:schemeClr val="dk2"/>
                                </a:solidFill>
                                <a:latin typeface="Cambria Math" panose="02040503050406030204" pitchFamily="18" charset="0"/>
                                <a:sym typeface="PT Serif"/>
                              </a:rPr>
                            </m:ctrlPr>
                          </m:sSubPr>
                          <m:e>
                            <m:r>
                              <a:rPr lang="en-US" sz="2200" i="1">
                                <a:solidFill>
                                  <a:schemeClr val="dk2"/>
                                </a:solidFill>
                                <a:latin typeface="Cambria Math" panose="02040503050406030204" pitchFamily="18" charset="0"/>
                                <a:sym typeface="PT Serif"/>
                              </a:rPr>
                              <m:t>𝑘</m:t>
                            </m:r>
                          </m:e>
                          <m:sub>
                            <m:r>
                              <a:rPr lang="en-US" sz="2200" i="1">
                                <a:solidFill>
                                  <a:schemeClr val="dk2"/>
                                </a:solidFill>
                                <a:latin typeface="Cambria Math" panose="02040503050406030204" pitchFamily="18" charset="0"/>
                                <a:sym typeface="PT Serif"/>
                              </a:rPr>
                              <m:t>𝑖</m:t>
                            </m:r>
                          </m:sub>
                        </m:sSub>
                        <m:r>
                          <a:rPr lang="en-US" sz="2200" b="0" i="1" smtClean="0">
                            <a:solidFill>
                              <a:schemeClr val="dk2"/>
                            </a:solidFill>
                            <a:latin typeface="Cambria Math" panose="02040503050406030204" pitchFamily="18" charset="0"/>
                            <a:sym typeface="PT Serif"/>
                          </a:rPr>
                          <m:t> + </m:t>
                        </m:r>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𝑗</m:t>
                            </m:r>
                          </m:sub>
                        </m:sSub>
                      </m:sup>
                    </m:sSup>
                  </m:oMath>
                </a14:m>
                <a:r>
                  <a:rPr lang="en-US" sz="2000" dirty="0">
                    <a:solidFill>
                      <a:schemeClr val="dk2"/>
                    </a:solidFill>
                    <a:latin typeface="PT Serif"/>
                    <a:ea typeface="PT Serif"/>
                    <a:cs typeface="PT Serif"/>
                    <a:sym typeface="PT Serif"/>
                  </a:rPr>
                  <a:t> is a valid sig on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dk2"/>
                    </a:solidFill>
                    <a:latin typeface="PT Serif"/>
                    <a:ea typeface="PT Serif"/>
                    <a:cs typeface="PT Serif"/>
                    <a:sym typeface="PT Serif"/>
                  </a:rPr>
                  <a:t>  </a:t>
                </a:r>
                <a:r>
                  <a:rPr lang="en-US" sz="2000" dirty="0" err="1">
                    <a:solidFill>
                      <a:schemeClr val="dk2"/>
                    </a:solidFill>
                    <a:latin typeface="PT Serif"/>
                    <a:ea typeface="PT Serif"/>
                    <a:cs typeface="PT Serif"/>
                    <a:sym typeface="PT Serif"/>
                  </a:rPr>
                  <a:t>w.r.t</a:t>
                </a:r>
                <a:r>
                  <a:rPr lang="en-US" sz="2000" dirty="0">
                    <a:solidFill>
                      <a:schemeClr val="dk2"/>
                    </a:solidFill>
                    <a:latin typeface="PT Serif"/>
                    <a:ea typeface="PT Serif"/>
                    <a:cs typeface="PT Serif"/>
                    <a:sym typeface="PT Serif"/>
                  </a:rPr>
                  <a:t>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𝑝</m:t>
                    </m:r>
                    <m:sSub>
                      <m:sSubPr>
                        <m:ctrlPr>
                          <a:rPr lang="en-US" sz="2000" i="1">
                            <a:solidFill>
                              <a:schemeClr val="bg2"/>
                            </a:solidFill>
                            <a:latin typeface="Cambria Math" panose="02040503050406030204" pitchFamily="18" charset="0"/>
                            <a:ea typeface="PT Serif"/>
                            <a:cs typeface="PT Serif"/>
                            <a:sym typeface="PT Serif"/>
                          </a:rPr>
                        </m:ctrlPr>
                      </m:sSubPr>
                      <m:e>
                        <m:r>
                          <a:rPr lang="en-US" sz="2000" i="1">
                            <a:solidFill>
                              <a:schemeClr val="bg2"/>
                            </a:solidFill>
                            <a:latin typeface="Cambria Math" panose="02040503050406030204" pitchFamily="18" charset="0"/>
                            <a:ea typeface="PT Serif"/>
                            <a:cs typeface="PT Serif"/>
                            <a:sym typeface="PT Serif"/>
                          </a:rPr>
                          <m:t>𝑘</m:t>
                        </m:r>
                      </m:e>
                      <m:sub>
                        <m:r>
                          <a:rPr lang="en-US" sz="2000" i="1">
                            <a:solidFill>
                              <a:schemeClr val="bg2"/>
                            </a:solidFill>
                            <a:latin typeface="Cambria Math" panose="02040503050406030204" pitchFamily="18" charset="0"/>
                            <a:ea typeface="PT Serif"/>
                            <a:cs typeface="PT Serif"/>
                            <a:sym typeface="PT Serif"/>
                          </a:rPr>
                          <m:t>𝐽</m:t>
                        </m:r>
                      </m:sub>
                    </m:sSub>
                  </m:oMath>
                </a14:m>
                <a:r>
                  <a:rPr lang="en-US" sz="2000" dirty="0">
                    <a:solidFill>
                      <a:schemeClr val="dk2"/>
                    </a:solidFill>
                    <a:latin typeface="PT Serif"/>
                    <a:ea typeface="PT Serif"/>
                    <a:cs typeface="PT Serif"/>
                    <a:sym typeface="PT Serif"/>
                  </a:rPr>
                  <a:t> = </a:t>
                </a:r>
                <a14:m>
                  <m:oMath xmlns:m="http://schemas.openxmlformats.org/officeDocument/2006/math">
                    <m:sSup>
                      <m:sSupPr>
                        <m:ctrlPr>
                          <a:rPr lang="en-US" sz="2000" i="1" smtClean="0">
                            <a:solidFill>
                              <a:schemeClr val="dk2"/>
                            </a:solidFill>
                            <a:latin typeface="Cambria Math" panose="02040503050406030204" pitchFamily="18" charset="0"/>
                            <a:sym typeface="PT Serif"/>
                          </a:rPr>
                        </m:ctrlPr>
                      </m:sSupPr>
                      <m:e>
                        <m:r>
                          <a:rPr lang="en-US" sz="2000" b="0" i="1" smtClean="0">
                            <a:solidFill>
                              <a:schemeClr val="dk2"/>
                            </a:solidFill>
                            <a:latin typeface="Cambria Math" panose="02040503050406030204" pitchFamily="18" charset="0"/>
                            <a:sym typeface="PT Serif"/>
                          </a:rPr>
                          <m:t>𝑔</m:t>
                        </m:r>
                      </m:e>
                      <m:sup>
                        <m:r>
                          <a:rPr lang="en-US" sz="2000" b="0" i="1" smtClean="0">
                            <a:solidFill>
                              <a:schemeClr val="dk2"/>
                            </a:solidFill>
                            <a:latin typeface="Cambria Math" panose="02040503050406030204" pitchFamily="18" charset="0"/>
                            <a:sym typeface="PT Serif"/>
                          </a:rPr>
                          <m:t>𝑠</m:t>
                        </m:r>
                        <m:sSub>
                          <m:sSubPr>
                            <m:ctrlPr>
                              <a:rPr lang="en-US" sz="2000" b="0" i="1" smtClean="0">
                                <a:solidFill>
                                  <a:schemeClr val="dk2"/>
                                </a:solidFill>
                                <a:latin typeface="Cambria Math" panose="02040503050406030204" pitchFamily="18" charset="0"/>
                                <a:sym typeface="PT Serif"/>
                              </a:rPr>
                            </m:ctrlPr>
                          </m:sSubPr>
                          <m:e>
                            <m:r>
                              <a:rPr lang="en-US" sz="2000" b="0" i="1" smtClean="0">
                                <a:solidFill>
                                  <a:schemeClr val="dk2"/>
                                </a:solidFill>
                                <a:latin typeface="Cambria Math" panose="02040503050406030204" pitchFamily="18" charset="0"/>
                                <a:sym typeface="PT Serif"/>
                              </a:rPr>
                              <m:t>𝑘</m:t>
                            </m:r>
                          </m:e>
                          <m:sub>
                            <m:r>
                              <a:rPr lang="en-US" sz="2000" b="0" i="1" smtClean="0">
                                <a:solidFill>
                                  <a:schemeClr val="dk2"/>
                                </a:solidFill>
                                <a:latin typeface="Cambria Math" panose="02040503050406030204" pitchFamily="18" charset="0"/>
                                <a:sym typeface="PT Serif"/>
                              </a:rPr>
                              <m:t>𝑖</m:t>
                            </m:r>
                          </m:sub>
                        </m:sSub>
                        <m:r>
                          <a:rPr lang="en-US" sz="2000" b="0" i="1" smtClean="0">
                            <a:solidFill>
                              <a:schemeClr val="dk2"/>
                            </a:solidFill>
                            <a:latin typeface="Cambria Math" panose="02040503050406030204" pitchFamily="18" charset="0"/>
                            <a:sym typeface="PT Serif"/>
                          </a:rPr>
                          <m:t> + </m:t>
                        </m:r>
                        <m:r>
                          <a:rPr lang="en-US" sz="2000" b="0" i="1" smtClean="0">
                            <a:solidFill>
                              <a:schemeClr val="dk2"/>
                            </a:solidFill>
                            <a:latin typeface="Cambria Math" panose="02040503050406030204" pitchFamily="18" charset="0"/>
                            <a:sym typeface="PT Serif"/>
                          </a:rPr>
                          <m:t>𝑠</m:t>
                        </m:r>
                        <m:sSub>
                          <m:sSubPr>
                            <m:ctrlPr>
                              <a:rPr lang="en-US" sz="2000" b="0" i="1" smtClean="0">
                                <a:solidFill>
                                  <a:schemeClr val="dk2"/>
                                </a:solidFill>
                                <a:latin typeface="Cambria Math" panose="02040503050406030204" pitchFamily="18" charset="0"/>
                                <a:sym typeface="PT Serif"/>
                              </a:rPr>
                            </m:ctrlPr>
                          </m:sSubPr>
                          <m:e>
                            <m:r>
                              <a:rPr lang="en-US" sz="2000" b="0" i="1" smtClean="0">
                                <a:solidFill>
                                  <a:schemeClr val="dk2"/>
                                </a:solidFill>
                                <a:latin typeface="Cambria Math" panose="02040503050406030204" pitchFamily="18" charset="0"/>
                                <a:sym typeface="PT Serif"/>
                              </a:rPr>
                              <m:t>𝑘</m:t>
                            </m:r>
                          </m:e>
                          <m:sub>
                            <m:r>
                              <a:rPr lang="en-US" sz="2000" b="0" i="1" smtClean="0">
                                <a:solidFill>
                                  <a:schemeClr val="dk2"/>
                                </a:solidFill>
                                <a:latin typeface="Cambria Math" panose="02040503050406030204" pitchFamily="18" charset="0"/>
                                <a:sym typeface="PT Serif"/>
                              </a:rPr>
                              <m:t>𝑗</m:t>
                            </m:r>
                          </m:sub>
                        </m:sSub>
                      </m:sup>
                    </m:sSup>
                  </m:oMath>
                </a14:m>
                <a:endParaRPr baseline="-25000" dirty="0">
                  <a:latin typeface="PT Serif"/>
                  <a:ea typeface="PT Serif"/>
                  <a:cs typeface="PT Serif"/>
                  <a:sym typeface="PT Serif"/>
                </a:endParaRPr>
              </a:p>
            </p:txBody>
          </p:sp>
        </mc:Choice>
        <mc:Fallback>
          <p:sp>
            <p:nvSpPr>
              <p:cNvPr id="977" name="Google Shape;977;p65"/>
              <p:cNvSpPr txBox="1">
                <a:spLocks noRot="1" noChangeAspect="1" noMove="1" noResize="1" noEditPoints="1" noAdjustHandles="1" noChangeArrowheads="1" noChangeShapeType="1" noTextEdit="1"/>
              </p:cNvSpPr>
              <p:nvPr/>
            </p:nvSpPr>
            <p:spPr>
              <a:xfrm>
                <a:off x="151220" y="2989206"/>
                <a:ext cx="8582100" cy="1600921"/>
              </a:xfrm>
              <a:prstGeom prst="rect">
                <a:avLst/>
              </a:prstGeom>
              <a:blipFill>
                <a:blip r:embed="rId3"/>
                <a:stretch>
                  <a:fillRect l="-888" b="-3150"/>
                </a:stretch>
              </a:blipFill>
              <a:ln>
                <a:noFill/>
              </a:ln>
            </p:spPr>
            <p:txBody>
              <a:bodyPr/>
              <a:lstStyle/>
              <a:p>
                <a:r>
                  <a:rPr lang="en-US">
                    <a:noFill/>
                  </a:rPr>
                  <a:t> </a:t>
                </a:r>
              </a:p>
            </p:txBody>
          </p:sp>
        </mc:Fallback>
      </mc:AlternateContent>
      <p:sp>
        <p:nvSpPr>
          <p:cNvPr id="964" name="Google Shape;964;p65"/>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BLS-based Accountable TS (no Proactive Refresh)</a:t>
            </a:r>
            <a:endParaRPr/>
          </a:p>
        </p:txBody>
      </p:sp>
      <p:pic>
        <p:nvPicPr>
          <p:cNvPr id="4" name="Google Shape;947;p64">
            <a:extLst>
              <a:ext uri="{FF2B5EF4-FFF2-40B4-BE49-F238E27FC236}">
                <a16:creationId xmlns:a16="http://schemas.microsoft.com/office/drawing/2014/main" id="{705EB364-29C6-3BD9-98DC-F49C125E8538}"/>
              </a:ext>
            </a:extLst>
          </p:cNvPr>
          <p:cNvPicPr preferRelativeResize="0"/>
          <p:nvPr/>
        </p:nvPicPr>
        <p:blipFill>
          <a:blip r:embed="rId4">
            <a:alphaModFix/>
          </a:blip>
          <a:stretch>
            <a:fillRect/>
          </a:stretch>
        </p:blipFill>
        <p:spPr>
          <a:xfrm>
            <a:off x="3493575" y="1039679"/>
            <a:ext cx="834050" cy="1152898"/>
          </a:xfrm>
          <a:prstGeom prst="rect">
            <a:avLst/>
          </a:prstGeom>
          <a:noFill/>
          <a:ln>
            <a:noFill/>
          </a:ln>
        </p:spPr>
      </p:pic>
      <mc:AlternateContent xmlns:mc="http://schemas.openxmlformats.org/markup-compatibility/2006">
        <mc:Choice xmlns:a14="http://schemas.microsoft.com/office/drawing/2010/main" Requires="a14">
          <p:sp>
            <p:nvSpPr>
              <p:cNvPr id="5" name="Google Shape;948;p64">
                <a:extLst>
                  <a:ext uri="{FF2B5EF4-FFF2-40B4-BE49-F238E27FC236}">
                    <a16:creationId xmlns:a16="http://schemas.microsoft.com/office/drawing/2014/main" id="{4BBFE7E6-E397-6E97-C7B0-28EF97811DBF}"/>
                  </a:ext>
                </a:extLst>
              </p:cNvPr>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p:sp>
            <p:nvSpPr>
              <p:cNvPr id="5" name="Google Shape;948;p64">
                <a:extLst>
                  <a:ext uri="{FF2B5EF4-FFF2-40B4-BE49-F238E27FC236}">
                    <a16:creationId xmlns:a16="http://schemas.microsoft.com/office/drawing/2014/main" id="{4BBFE7E6-E397-6E97-C7B0-28EF97811DBF}"/>
                  </a:ext>
                </a:extLst>
              </p:cNvPr>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5"/>
                <a:stretch>
                  <a:fillRect/>
                </a:stretch>
              </a:blipFill>
              <a:ln>
                <a:noFill/>
              </a:ln>
            </p:spPr>
            <p:txBody>
              <a:bodyPr/>
              <a:lstStyle/>
              <a:p>
                <a:r>
                  <a:rPr lang="en-US">
                    <a:noFill/>
                  </a:rPr>
                  <a:t> </a:t>
                </a:r>
              </a:p>
            </p:txBody>
          </p:sp>
        </mc:Fallback>
      </mc:AlternateContent>
      <p:pic>
        <p:nvPicPr>
          <p:cNvPr id="6" name="Google Shape;950;p64">
            <a:extLst>
              <a:ext uri="{FF2B5EF4-FFF2-40B4-BE49-F238E27FC236}">
                <a16:creationId xmlns:a16="http://schemas.microsoft.com/office/drawing/2014/main" id="{53214649-74E6-F47B-89DE-0D0ED99CB451}"/>
              </a:ext>
            </a:extLst>
          </p:cNvPr>
          <p:cNvPicPr preferRelativeResize="0"/>
          <p:nvPr/>
        </p:nvPicPr>
        <p:blipFill>
          <a:blip r:embed="rId6">
            <a:alphaModFix/>
          </a:blip>
          <a:stretch>
            <a:fillRect/>
          </a:stretch>
        </p:blipFill>
        <p:spPr>
          <a:xfrm>
            <a:off x="5557000" y="1068279"/>
            <a:ext cx="834050" cy="1095717"/>
          </a:xfrm>
          <a:prstGeom prst="rect">
            <a:avLst/>
          </a:prstGeom>
          <a:noFill/>
          <a:ln>
            <a:noFill/>
          </a:ln>
        </p:spPr>
      </p:pic>
      <p:pic>
        <p:nvPicPr>
          <p:cNvPr id="7" name="Google Shape;952;p64">
            <a:extLst>
              <a:ext uri="{FF2B5EF4-FFF2-40B4-BE49-F238E27FC236}">
                <a16:creationId xmlns:a16="http://schemas.microsoft.com/office/drawing/2014/main" id="{533D3F09-B4BC-05A2-3E05-AF9EE944013C}"/>
              </a:ext>
            </a:extLst>
          </p:cNvPr>
          <p:cNvPicPr preferRelativeResize="0"/>
          <p:nvPr/>
        </p:nvPicPr>
        <p:blipFill>
          <a:blip r:embed="rId7">
            <a:alphaModFix/>
          </a:blip>
          <a:stretch>
            <a:fillRect/>
          </a:stretch>
        </p:blipFill>
        <p:spPr>
          <a:xfrm>
            <a:off x="7441640" y="1039679"/>
            <a:ext cx="909710" cy="1152900"/>
          </a:xfrm>
          <a:prstGeom prst="rect">
            <a:avLst/>
          </a:prstGeom>
          <a:noFill/>
          <a:ln>
            <a:noFill/>
          </a:ln>
        </p:spPr>
      </p:pic>
      <p:sp>
        <p:nvSpPr>
          <p:cNvPr id="8" name="Google Shape;954;p64">
            <a:extLst>
              <a:ext uri="{FF2B5EF4-FFF2-40B4-BE49-F238E27FC236}">
                <a16:creationId xmlns:a16="http://schemas.microsoft.com/office/drawing/2014/main" id="{0034E59E-F2CF-F02D-D5A3-11183000A81E}"/>
              </a:ext>
            </a:extLst>
          </p:cNvPr>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mc:Choice xmlns:a14="http://schemas.microsoft.com/office/drawing/2010/main" Requires="a14">
          <p:sp>
            <p:nvSpPr>
              <p:cNvPr id="9" name="Google Shape;948;p64">
                <a:extLst>
                  <a:ext uri="{FF2B5EF4-FFF2-40B4-BE49-F238E27FC236}">
                    <a16:creationId xmlns:a16="http://schemas.microsoft.com/office/drawing/2014/main" id="{A42DA594-82D6-8B23-6985-78293A04B164}"/>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p:sp>
            <p:nvSpPr>
              <p:cNvPr id="9" name="Google Shape;948;p64">
                <a:extLst>
                  <a:ext uri="{FF2B5EF4-FFF2-40B4-BE49-F238E27FC236}">
                    <a16:creationId xmlns:a16="http://schemas.microsoft.com/office/drawing/2014/main" id="{A42DA594-82D6-8B23-6985-78293A04B164}"/>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948;p64">
                <a:extLst>
                  <a:ext uri="{FF2B5EF4-FFF2-40B4-BE49-F238E27FC236}">
                    <a16:creationId xmlns:a16="http://schemas.microsoft.com/office/drawing/2014/main" id="{89EB5D53-B4CB-E996-04D5-EDF5D1FA35AC}"/>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p:sp>
            <p:nvSpPr>
              <p:cNvPr id="10" name="Google Shape;948;p64">
                <a:extLst>
                  <a:ext uri="{FF2B5EF4-FFF2-40B4-BE49-F238E27FC236}">
                    <a16:creationId xmlns:a16="http://schemas.microsoft.com/office/drawing/2014/main" id="{89EB5D53-B4CB-E996-04D5-EDF5D1FA35AC}"/>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Google Shape;957;p64">
                <a:extLst>
                  <a:ext uri="{FF2B5EF4-FFF2-40B4-BE49-F238E27FC236}">
                    <a16:creationId xmlns:a16="http://schemas.microsoft.com/office/drawing/2014/main" id="{7BBD2473-A65A-E933-D8AA-E0BB5ABCC1E0}"/>
                  </a:ext>
                </a:extLst>
              </p:cNvPr>
              <p:cNvSpPr txBox="1"/>
              <p:nvPr/>
            </p:nvSpPr>
            <p:spPr>
              <a:xfrm>
                <a:off x="212720" y="1088713"/>
                <a:ext cx="3256036" cy="1566039"/>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b="0" dirty="0">
                    <a:solidFill>
                      <a:schemeClr val="bg2"/>
                    </a:solidFill>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p:sp>
            <p:nvSpPr>
              <p:cNvPr id="11" name="Google Shape;957;p64">
                <a:extLst>
                  <a:ext uri="{FF2B5EF4-FFF2-40B4-BE49-F238E27FC236}">
                    <a16:creationId xmlns:a16="http://schemas.microsoft.com/office/drawing/2014/main" id="{7BBD2473-A65A-E933-D8AA-E0BB5ABCC1E0}"/>
                  </a:ext>
                </a:extLst>
              </p:cNvPr>
              <p:cNvSpPr txBox="1">
                <a:spLocks noRot="1" noChangeAspect="1" noMove="1" noResize="1" noEditPoints="1" noAdjustHandles="1" noChangeArrowheads="1" noChangeShapeType="1" noTextEdit="1"/>
              </p:cNvSpPr>
              <p:nvPr/>
            </p:nvSpPr>
            <p:spPr>
              <a:xfrm>
                <a:off x="212720" y="1088713"/>
                <a:ext cx="3256036" cy="1566039"/>
              </a:xfrm>
              <a:prstGeom prst="rect">
                <a:avLst/>
              </a:prstGeom>
              <a:blipFill>
                <a:blip r:embed="rId10"/>
                <a:stretch>
                  <a:fillRect l="-1163" b="-25000"/>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7">
                                            <p:txEl>
                                              <p:pRg st="0" end="0"/>
                                            </p:txEl>
                                          </p:spTgt>
                                        </p:tgtEl>
                                        <p:attrNameLst>
                                          <p:attrName>style.visibility</p:attrName>
                                        </p:attrNameLst>
                                      </p:cBhvr>
                                      <p:to>
                                        <p:strVal val="visible"/>
                                      </p:to>
                                    </p:set>
                                    <p:animEffect transition="in" filter="fade">
                                      <p:cBhvr>
                                        <p:cTn id="7" dur="1000"/>
                                        <p:tgtEl>
                                          <p:spTgt spid="9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7">
                                            <p:txEl>
                                              <p:pRg st="1" end="1"/>
                                            </p:txEl>
                                          </p:spTgt>
                                        </p:tgtEl>
                                        <p:attrNameLst>
                                          <p:attrName>style.visibility</p:attrName>
                                        </p:attrNameLst>
                                      </p:cBhvr>
                                      <p:to>
                                        <p:strVal val="visible"/>
                                      </p:to>
                                    </p:set>
                                    <p:animEffect transition="in" filter="fade">
                                      <p:cBhvr>
                                        <p:cTn id="12" dur="1000"/>
                                        <p:tgtEl>
                                          <p:spTgt spid="9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7">
                                            <p:txEl>
                                              <p:pRg st="2" end="2"/>
                                            </p:txEl>
                                          </p:spTgt>
                                        </p:tgtEl>
                                        <p:attrNameLst>
                                          <p:attrName>style.visibility</p:attrName>
                                        </p:attrNameLst>
                                      </p:cBhvr>
                                      <p:to>
                                        <p:strVal val="visible"/>
                                      </p:to>
                                    </p:set>
                                    <p:animEffect transition="in" filter="fade">
                                      <p:cBhvr>
                                        <p:cTn id="17" dur="1000"/>
                                        <p:tgtEl>
                                          <p:spTgt spid="97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9856" y="27689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t</a:t>
            </a:r>
            <a:r>
              <a:rPr lang="en" dirty="0"/>
              <a:t>-out-of-n Threshold Signatures [D87]</a:t>
            </a:r>
            <a:endParaRPr dirty="0"/>
          </a:p>
        </p:txBody>
      </p:sp>
      <p:pic>
        <p:nvPicPr>
          <p:cNvPr id="74" name="Google Shape;74;p15"/>
          <p:cNvPicPr preferRelativeResize="0"/>
          <p:nvPr/>
        </p:nvPicPr>
        <p:blipFill>
          <a:blip r:embed="rId3">
            <a:alphaModFix/>
          </a:blip>
          <a:stretch>
            <a:fillRect/>
          </a:stretch>
        </p:blipFill>
        <p:spPr>
          <a:xfrm>
            <a:off x="2520863" y="1526917"/>
            <a:ext cx="834050" cy="1152898"/>
          </a:xfrm>
          <a:prstGeom prst="rect">
            <a:avLst/>
          </a:prstGeom>
          <a:noFill/>
          <a:ln>
            <a:noFill/>
          </a:ln>
        </p:spPr>
      </p:pic>
      <mc:AlternateContent xmlns:mc="http://schemas.openxmlformats.org/markup-compatibility/2006">
        <mc:Choice xmlns:a14="http://schemas.microsoft.com/office/drawing/2010/main" Requires="a14">
          <p:sp>
            <p:nvSpPr>
              <p:cNvPr id="75" name="Google Shape;75;p15"/>
              <p:cNvSpPr txBox="1"/>
              <p:nvPr/>
            </p:nvSpPr>
            <p:spPr>
              <a:xfrm>
                <a:off x="2601984"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p:sp>
            <p:nvSpPr>
              <p:cNvPr id="75" name="Google Shape;75;p15"/>
              <p:cNvSpPr txBox="1">
                <a:spLocks noRot="1" noChangeAspect="1" noMove="1" noResize="1" noEditPoints="1" noAdjustHandles="1" noChangeArrowheads="1" noChangeShapeType="1" noTextEdit="1"/>
              </p:cNvSpPr>
              <p:nvPr/>
            </p:nvSpPr>
            <p:spPr>
              <a:xfrm>
                <a:off x="2601984" y="2517532"/>
                <a:ext cx="656512" cy="492412"/>
              </a:xfrm>
              <a:prstGeom prst="rect">
                <a:avLst/>
              </a:prstGeom>
              <a:blipFill>
                <a:blip r:embed="rId4"/>
                <a:stretch>
                  <a:fillRect/>
                </a:stretch>
              </a:blipFill>
              <a:ln>
                <a:noFill/>
              </a:ln>
            </p:spPr>
            <p:txBody>
              <a:bodyPr/>
              <a:lstStyle/>
              <a:p>
                <a:r>
                  <a:rPr lang="en-US">
                    <a:noFill/>
                  </a:rPr>
                  <a:t> </a:t>
                </a:r>
              </a:p>
            </p:txBody>
          </p:sp>
        </mc:Fallback>
      </mc:AlternateContent>
      <p:pic>
        <p:nvPicPr>
          <p:cNvPr id="77" name="Google Shape;77;p15"/>
          <p:cNvPicPr preferRelativeResize="0"/>
          <p:nvPr/>
        </p:nvPicPr>
        <p:blipFill>
          <a:blip r:embed="rId5">
            <a:alphaModFix/>
          </a:blip>
          <a:stretch>
            <a:fillRect/>
          </a:stretch>
        </p:blipFill>
        <p:spPr>
          <a:xfrm>
            <a:off x="4478875" y="1584098"/>
            <a:ext cx="834050" cy="1095717"/>
          </a:xfrm>
          <a:prstGeom prst="rect">
            <a:avLst/>
          </a:prstGeom>
          <a:noFill/>
          <a:ln>
            <a:noFill/>
          </a:ln>
        </p:spPr>
      </p:pic>
      <p:pic>
        <p:nvPicPr>
          <p:cNvPr id="79" name="Google Shape;79;p15"/>
          <p:cNvPicPr preferRelativeResize="0"/>
          <p:nvPr/>
        </p:nvPicPr>
        <p:blipFill>
          <a:blip r:embed="rId6">
            <a:alphaModFix/>
          </a:blip>
          <a:stretch>
            <a:fillRect/>
          </a:stretch>
        </p:blipFill>
        <p:spPr>
          <a:xfrm>
            <a:off x="6426208" y="1516952"/>
            <a:ext cx="909710" cy="1152900"/>
          </a:xfrm>
          <a:prstGeom prst="rect">
            <a:avLst/>
          </a:prstGeom>
          <a:noFill/>
          <a:ln>
            <a:noFill/>
          </a:ln>
        </p:spPr>
      </p:pic>
      <mc:AlternateContent xmlns:mc="http://schemas.openxmlformats.org/markup-compatibility/2006">
        <mc:Choice xmlns:a14="http://schemas.microsoft.com/office/drawing/2010/main" Requires="a14">
          <p:sp>
            <p:nvSpPr>
              <p:cNvPr id="85" name="Google Shape;85;p15"/>
              <p:cNvSpPr txBox="1"/>
              <p:nvPr/>
            </p:nvSpPr>
            <p:spPr>
              <a:xfrm>
                <a:off x="4631146" y="25088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p:sp>
            <p:nvSpPr>
              <p:cNvPr id="85" name="Google Shape;85;p15"/>
              <p:cNvSpPr txBox="1">
                <a:spLocks noRot="1" noChangeAspect="1" noMove="1" noResize="1" noEditPoints="1" noAdjustHandles="1" noChangeArrowheads="1" noChangeShapeType="1" noTextEdit="1"/>
              </p:cNvSpPr>
              <p:nvPr/>
            </p:nvSpPr>
            <p:spPr>
              <a:xfrm>
                <a:off x="4631146" y="2508865"/>
                <a:ext cx="719601"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Google Shape;86;p15"/>
              <p:cNvSpPr txBox="1"/>
              <p:nvPr/>
            </p:nvSpPr>
            <p:spPr>
              <a:xfrm>
                <a:off x="6426208" y="24909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p:sp>
            <p:nvSpPr>
              <p:cNvPr id="86" name="Google Shape;86;p15"/>
              <p:cNvSpPr txBox="1">
                <a:spLocks noRot="1" noChangeAspect="1" noMove="1" noResize="1" noEditPoints="1" noAdjustHandles="1" noChangeArrowheads="1" noChangeShapeType="1" noTextEdit="1"/>
              </p:cNvSpPr>
              <p:nvPr/>
            </p:nvSpPr>
            <p:spPr>
              <a:xfrm>
                <a:off x="6426208" y="2490946"/>
                <a:ext cx="834050" cy="492412"/>
              </a:xfrm>
              <a:prstGeom prst="rect">
                <a:avLst/>
              </a:prstGeom>
              <a:blipFill>
                <a:blip r:embed="rId8"/>
                <a:stretch>
                  <a:fillRect/>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BA0CDD4-4604-15A4-5D67-11B3482D079E}"/>
              </a:ext>
            </a:extLst>
          </p:cNvPr>
          <p:cNvCxnSpPr>
            <a:cxnSpLocks/>
          </p:cNvCxnSpPr>
          <p:nvPr/>
        </p:nvCxnSpPr>
        <p:spPr>
          <a:xfrm>
            <a:off x="1878497" y="2763738"/>
            <a:ext cx="425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AD2BA95-15CB-815B-555E-0F99C6B10780}"/>
                  </a:ext>
                </a:extLst>
              </p:cNvPr>
              <p:cNvSpPr txBox="1"/>
              <p:nvPr/>
            </p:nvSpPr>
            <p:spPr>
              <a:xfrm>
                <a:off x="4209216" y="884155"/>
                <a:ext cx="142626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Message </a:t>
                </a:r>
                <a14:m>
                  <m:oMath xmlns:m="http://schemas.openxmlformats.org/officeDocument/2006/math">
                    <m:r>
                      <a:rPr lang="en-US" sz="2000" i="1">
                        <a:solidFill>
                          <a:schemeClr val="bg2"/>
                        </a:solidFill>
                        <a:latin typeface="Cambria Math" panose="02040503050406030204" pitchFamily="18" charset="0"/>
                      </a:rPr>
                      <m:t>𝑚</m:t>
                    </m:r>
                  </m:oMath>
                </a14:m>
                <a:endParaRPr lang="en-US" sz="2000" dirty="0">
                  <a:solidFill>
                    <a:schemeClr val="bg2"/>
                  </a:solidFill>
                  <a:latin typeface="PT Serif" panose="020A0603040505020204" pitchFamily="18" charset="77"/>
                </a:endParaRPr>
              </a:p>
            </p:txBody>
          </p:sp>
        </mc:Choice>
        <mc:Fallback>
          <p:sp>
            <p:nvSpPr>
              <p:cNvPr id="7" name="TextBox 6">
                <a:extLst>
                  <a:ext uri="{FF2B5EF4-FFF2-40B4-BE49-F238E27FC236}">
                    <a16:creationId xmlns:a16="http://schemas.microsoft.com/office/drawing/2014/main" id="{EAD2BA95-15CB-815B-555E-0F99C6B10780}"/>
                  </a:ext>
                </a:extLst>
              </p:cNvPr>
              <p:cNvSpPr txBox="1">
                <a:spLocks noRot="1" noChangeAspect="1" noMove="1" noResize="1" noEditPoints="1" noAdjustHandles="1" noChangeArrowheads="1" noChangeShapeType="1" noTextEdit="1"/>
              </p:cNvSpPr>
              <p:nvPr/>
            </p:nvSpPr>
            <p:spPr>
              <a:xfrm>
                <a:off x="4209216" y="884155"/>
                <a:ext cx="1426268" cy="400110"/>
              </a:xfrm>
              <a:prstGeom prst="rect">
                <a:avLst/>
              </a:prstGeom>
              <a:blipFill>
                <a:blip r:embed="rId9"/>
                <a:stretch>
                  <a:fillRect l="-4425" t="-6061" b="-24242"/>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8A7B9218-D4F8-90F1-4F8E-2F3236286906}"/>
              </a:ext>
            </a:extLst>
          </p:cNvPr>
          <p:cNvCxnSpPr>
            <a:cxnSpLocks/>
            <a:stCxn id="7" idx="1"/>
            <a:endCxn id="74" idx="0"/>
          </p:cNvCxnSpPr>
          <p:nvPr/>
        </p:nvCxnSpPr>
        <p:spPr>
          <a:xfrm flipH="1">
            <a:off x="2937888" y="1084210"/>
            <a:ext cx="1271328" cy="44270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44EBA1-F642-B27D-90DC-176CC99C320C}"/>
              </a:ext>
            </a:extLst>
          </p:cNvPr>
          <p:cNvCxnSpPr>
            <a:cxnSpLocks/>
            <a:stCxn id="7" idx="3"/>
            <a:endCxn id="79" idx="0"/>
          </p:cNvCxnSpPr>
          <p:nvPr/>
        </p:nvCxnSpPr>
        <p:spPr>
          <a:xfrm>
            <a:off x="5635484" y="1084210"/>
            <a:ext cx="1245579" cy="4327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3D3F7D6-5796-7BAE-9E15-2DE955D215B4}"/>
                  </a:ext>
                </a:extLst>
              </p:cNvPr>
              <p:cNvSpPr txBox="1"/>
              <p:nvPr/>
            </p:nvSpPr>
            <p:spPr>
              <a:xfrm>
                <a:off x="3308099" y="971924"/>
                <a:ext cx="416445"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smtClean="0">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p:sp>
            <p:nvSpPr>
              <p:cNvPr id="22" name="TextBox 21">
                <a:extLst>
                  <a:ext uri="{FF2B5EF4-FFF2-40B4-BE49-F238E27FC236}">
                    <a16:creationId xmlns:a16="http://schemas.microsoft.com/office/drawing/2014/main" id="{B3D3F7D6-5796-7BAE-9E15-2DE955D215B4}"/>
                  </a:ext>
                </a:extLst>
              </p:cNvPr>
              <p:cNvSpPr txBox="1">
                <a:spLocks noRot="1" noChangeAspect="1" noMove="1" noResize="1" noEditPoints="1" noAdjustHandles="1" noChangeArrowheads="1" noChangeShapeType="1" noTextEdit="1"/>
              </p:cNvSpPr>
              <p:nvPr/>
            </p:nvSpPr>
            <p:spPr>
              <a:xfrm>
                <a:off x="3308099" y="971924"/>
                <a:ext cx="416445"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FF2070C-077D-55B1-9B1A-2F1A8B1EC190}"/>
                  </a:ext>
                </a:extLst>
              </p:cNvPr>
              <p:cNvSpPr txBox="1"/>
              <p:nvPr/>
            </p:nvSpPr>
            <p:spPr>
              <a:xfrm>
                <a:off x="6107398" y="969877"/>
                <a:ext cx="416445"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smtClean="0">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p:sp>
            <p:nvSpPr>
              <p:cNvPr id="24" name="TextBox 23">
                <a:extLst>
                  <a:ext uri="{FF2B5EF4-FFF2-40B4-BE49-F238E27FC236}">
                    <a16:creationId xmlns:a16="http://schemas.microsoft.com/office/drawing/2014/main" id="{1FF2070C-077D-55B1-9B1A-2F1A8B1EC190}"/>
                  </a:ext>
                </a:extLst>
              </p:cNvPr>
              <p:cNvSpPr txBox="1">
                <a:spLocks noRot="1" noChangeAspect="1" noMove="1" noResize="1" noEditPoints="1" noAdjustHandles="1" noChangeArrowheads="1" noChangeShapeType="1" noTextEdit="1"/>
              </p:cNvSpPr>
              <p:nvPr/>
            </p:nvSpPr>
            <p:spPr>
              <a:xfrm>
                <a:off x="6107398" y="969877"/>
                <a:ext cx="416445" cy="400110"/>
              </a:xfrm>
              <a:prstGeom prst="rect">
                <a:avLst/>
              </a:prstGeom>
              <a:blipFill>
                <a:blip r:embed="rId11"/>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2C476828-A8A4-A488-82E8-55A606F41A7F}"/>
              </a:ext>
            </a:extLst>
          </p:cNvPr>
          <p:cNvCxnSpPr>
            <a:cxnSpLocks/>
            <a:stCxn id="75" idx="2"/>
          </p:cNvCxnSpPr>
          <p:nvPr/>
        </p:nvCxnSpPr>
        <p:spPr>
          <a:xfrm>
            <a:off x="2930240" y="3009944"/>
            <a:ext cx="1433036" cy="60664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3CF6F6-4718-9B50-028D-515D0441EC5B}"/>
              </a:ext>
            </a:extLst>
          </p:cNvPr>
          <p:cNvCxnSpPr>
            <a:cxnSpLocks/>
            <a:stCxn id="86" idx="2"/>
          </p:cNvCxnSpPr>
          <p:nvPr/>
        </p:nvCxnSpPr>
        <p:spPr>
          <a:xfrm flipH="1">
            <a:off x="5546032" y="2983358"/>
            <a:ext cx="1297201" cy="64319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51DC779-BA6C-7A84-3ECD-1F57379316DD}"/>
              </a:ext>
            </a:extLst>
          </p:cNvPr>
          <p:cNvCxnSpPr>
            <a:cxnSpLocks/>
          </p:cNvCxnSpPr>
          <p:nvPr/>
        </p:nvCxnSpPr>
        <p:spPr>
          <a:xfrm>
            <a:off x="4892116" y="3974633"/>
            <a:ext cx="0" cy="286905"/>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03CC8E-B445-623E-83E3-E77CE0991E24}"/>
              </a:ext>
            </a:extLst>
          </p:cNvPr>
          <p:cNvSpPr txBox="1"/>
          <p:nvPr/>
        </p:nvSpPr>
        <p:spPr>
          <a:xfrm>
            <a:off x="4713212" y="4155770"/>
            <a:ext cx="357808" cy="461665"/>
          </a:xfrm>
          <a:prstGeom prst="rect">
            <a:avLst/>
          </a:prstGeom>
          <a:noFill/>
        </p:spPr>
        <p:txBody>
          <a:bodyPr wrap="square" rtlCol="0">
            <a:spAutoFit/>
          </a:bodyPr>
          <a:lstStyle/>
          <a:p>
            <a:r>
              <a:rPr lang="en" sz="2300" dirty="0">
                <a:solidFill>
                  <a:schemeClr val="bg2"/>
                </a:solidFill>
                <a:latin typeface="PT Serif"/>
                <a:ea typeface="PT Serif"/>
                <a:cs typeface="PT Serif"/>
                <a:sym typeface="PT Serif"/>
              </a:rPr>
              <a:t>𝝈</a:t>
            </a:r>
            <a:endParaRPr lang="en-US" sz="2300" dirty="0">
              <a:solidFill>
                <a:schemeClr val="bg2"/>
              </a:solidFill>
            </a:endParaRPr>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B0651EB-E700-03B0-39D8-F784C96ABAD2}"/>
                  </a:ext>
                </a:extLst>
              </p:cNvPr>
              <p:cNvSpPr txBox="1"/>
              <p:nvPr/>
            </p:nvSpPr>
            <p:spPr>
              <a:xfrm>
                <a:off x="397355" y="3201984"/>
                <a:ext cx="3372853" cy="461665"/>
              </a:xfrm>
              <a:prstGeom prst="rect">
                <a:avLst/>
              </a:prstGeom>
              <a:noFill/>
              <a:ln>
                <a:noFill/>
              </a:ln>
            </p:spPr>
            <p:txBody>
              <a:bodyPr wrap="square" rtlCol="0">
                <a:spAutoFit/>
              </a:bodyPr>
              <a:lstStyle/>
              <a:p>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ea typeface="PT Serif"/>
                            <a:cs typeface="PT Serif"/>
                            <a:sym typeface="PT Serif"/>
                          </a:rPr>
                        </m:ctrlPr>
                      </m:sSubPr>
                      <m:e>
                        <m:r>
                          <a:rPr lang="en" sz="2300" i="1" smtClean="0">
                            <a:solidFill>
                              <a:schemeClr val="accent1">
                                <a:lumMod val="50000"/>
                              </a:schemeClr>
                            </a:solidFill>
                            <a:latin typeface="Cambria Math" panose="02040503050406030204" pitchFamily="18" charset="0"/>
                            <a:ea typeface="PT Serif"/>
                            <a:cs typeface="PT Serif"/>
                            <a:sym typeface="PT Serif"/>
                          </a:rPr>
                          <m:t>𝜎</m:t>
                        </m:r>
                      </m:e>
                      <m:sub>
                        <m:r>
                          <a:rPr lang="en-US" sz="2300" b="0" i="1" smtClean="0">
                            <a:solidFill>
                              <a:schemeClr val="accent1">
                                <a:lumMod val="50000"/>
                              </a:schemeClr>
                            </a:solidFill>
                            <a:latin typeface="Cambria Math" panose="02040503050406030204" pitchFamily="18" charset="0"/>
                            <a:ea typeface="PT Serif"/>
                            <a:cs typeface="PT Serif"/>
                            <a:sym typeface="PT Serif"/>
                          </a:rPr>
                          <m:t>1</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Sign(</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m:t>
                    </m:r>
                  </m:oMath>
                </a14:m>
                <a:r>
                  <a:rPr lang="en-US" sz="2300" dirty="0">
                    <a:solidFill>
                      <a:schemeClr val="accent1">
                        <a:lumMod val="50000"/>
                      </a:schemeClr>
                    </a:solidFill>
                    <a:latin typeface="PT Serif" panose="020A0603040505020204" pitchFamily="18" charset="77"/>
                  </a:rPr>
                  <a:t> {1,3})</a:t>
                </a:r>
              </a:p>
            </p:txBody>
          </p:sp>
        </mc:Choice>
        <mc:Fallback>
          <p:sp>
            <p:nvSpPr>
              <p:cNvPr id="60" name="TextBox 59">
                <a:extLst>
                  <a:ext uri="{FF2B5EF4-FFF2-40B4-BE49-F238E27FC236}">
                    <a16:creationId xmlns:a16="http://schemas.microsoft.com/office/drawing/2014/main" id="{BB0651EB-E700-03B0-39D8-F784C96ABAD2}"/>
                  </a:ext>
                </a:extLst>
              </p:cNvPr>
              <p:cNvSpPr txBox="1">
                <a:spLocks noRot="1" noChangeAspect="1" noMove="1" noResize="1" noEditPoints="1" noAdjustHandles="1" noChangeArrowheads="1" noChangeShapeType="1" noTextEdit="1"/>
              </p:cNvSpPr>
              <p:nvPr/>
            </p:nvSpPr>
            <p:spPr>
              <a:xfrm>
                <a:off x="397355" y="3201984"/>
                <a:ext cx="3372853" cy="461665"/>
              </a:xfrm>
              <a:prstGeom prst="rect">
                <a:avLst/>
              </a:prstGeom>
              <a:blipFill>
                <a:blip r:embed="rId12"/>
                <a:stretch>
                  <a:fillRect t="-10811" b="-2702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F022B09-6398-2101-2B46-E3B6B1FFA5C3}"/>
                  </a:ext>
                </a:extLst>
              </p:cNvPr>
              <p:cNvSpPr txBox="1"/>
              <p:nvPr/>
            </p:nvSpPr>
            <p:spPr>
              <a:xfrm>
                <a:off x="5980551" y="3201984"/>
                <a:ext cx="3372170" cy="461665"/>
              </a:xfrm>
              <a:prstGeom prst="rect">
                <a:avLst/>
              </a:prstGeom>
              <a:noFill/>
              <a:ln>
                <a:noFill/>
              </a:ln>
            </p:spPr>
            <p:txBody>
              <a:bodyPr wrap="square" rtlCol="0">
                <a:spAutoFit/>
              </a:bodyPr>
              <a:lstStyle/>
              <a:p>
                <a14:m>
                  <m:oMath xmlns:m="http://schemas.openxmlformats.org/officeDocument/2006/math">
                    <m:sSub>
                      <m:sSubPr>
                        <m:ctrlPr>
                          <a:rPr lang="en-US" sz="2300" i="1" smtClean="0">
                            <a:solidFill>
                              <a:schemeClr val="accent1">
                                <a:lumMod val="50000"/>
                              </a:schemeClr>
                            </a:solidFill>
                            <a:latin typeface="Cambria Math" panose="02040503050406030204" pitchFamily="18" charset="0"/>
                            <a:ea typeface="PT Serif"/>
                            <a:cs typeface="PT Serif"/>
                            <a:sym typeface="PT Serif"/>
                          </a:rPr>
                        </m:ctrlPr>
                      </m:sSubPr>
                      <m:e>
                        <m:r>
                          <a:rPr lang="en" sz="2300" i="1">
                            <a:solidFill>
                              <a:schemeClr val="accent1">
                                <a:lumMod val="50000"/>
                              </a:schemeClr>
                            </a:solidFill>
                            <a:latin typeface="Cambria Math" panose="02040503050406030204" pitchFamily="18" charset="0"/>
                            <a:ea typeface="PT Serif"/>
                            <a:cs typeface="PT Serif"/>
                            <a:sym typeface="PT Serif"/>
                          </a:rPr>
                          <m:t>𝜎</m:t>
                        </m:r>
                      </m:e>
                      <m:sub>
                        <m:r>
                          <a:rPr lang="en-US" sz="2300" b="0" i="1" smtClean="0">
                            <a:solidFill>
                              <a:schemeClr val="accent1">
                                <a:lumMod val="50000"/>
                              </a:schemeClr>
                            </a:solidFill>
                            <a:latin typeface="Cambria Math" panose="02040503050406030204" pitchFamily="18" charset="0"/>
                            <a:ea typeface="PT Serif"/>
                            <a:cs typeface="PT Serif"/>
                            <a:sym typeface="PT Serif"/>
                          </a:rPr>
                          <m:t>3</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Sign(</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3</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m:t>
                    </m:r>
                  </m:oMath>
                </a14:m>
                <a:r>
                  <a:rPr lang="en-US" sz="2300" dirty="0">
                    <a:solidFill>
                      <a:schemeClr val="accent1">
                        <a:lumMod val="50000"/>
                      </a:schemeClr>
                    </a:solidFill>
                    <a:latin typeface="PT Serif" panose="020A0603040505020204" pitchFamily="18" charset="77"/>
                  </a:rPr>
                  <a:t> {1,3})</a:t>
                </a:r>
              </a:p>
            </p:txBody>
          </p:sp>
        </mc:Choice>
        <mc:Fallback>
          <p:sp>
            <p:nvSpPr>
              <p:cNvPr id="61" name="TextBox 60">
                <a:extLst>
                  <a:ext uri="{FF2B5EF4-FFF2-40B4-BE49-F238E27FC236}">
                    <a16:creationId xmlns:a16="http://schemas.microsoft.com/office/drawing/2014/main" id="{CF022B09-6398-2101-2B46-E3B6B1FFA5C3}"/>
                  </a:ext>
                </a:extLst>
              </p:cNvPr>
              <p:cNvSpPr txBox="1">
                <a:spLocks noRot="1" noChangeAspect="1" noMove="1" noResize="1" noEditPoints="1" noAdjustHandles="1" noChangeArrowheads="1" noChangeShapeType="1" noTextEdit="1"/>
              </p:cNvSpPr>
              <p:nvPr/>
            </p:nvSpPr>
            <p:spPr>
              <a:xfrm>
                <a:off x="5980551" y="3201984"/>
                <a:ext cx="3372170" cy="461665"/>
              </a:xfrm>
              <a:prstGeom prst="rect">
                <a:avLst/>
              </a:prstGeom>
              <a:blipFill>
                <a:blip r:embed="rId13"/>
                <a:stretch>
                  <a:fillRect t="-10811" b="-2702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01AA2243-D8EA-D58B-68D9-48DAF115AED8}"/>
                  </a:ext>
                </a:extLst>
              </p:cNvPr>
              <p:cNvSpPr txBox="1"/>
              <p:nvPr/>
            </p:nvSpPr>
            <p:spPr>
              <a:xfrm>
                <a:off x="89246" y="2532905"/>
                <a:ext cx="1977682"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KeyGen(</a:t>
                </a:r>
                <a14:m>
                  <m:oMath xmlns:m="http://schemas.openxmlformats.org/officeDocument/2006/math">
                    <m:r>
                      <a:rPr lang="en-US" sz="2300" b="0" i="1" smtClean="0">
                        <a:solidFill>
                          <a:schemeClr val="accent1">
                            <a:lumMod val="50000"/>
                          </a:schemeClr>
                        </a:solidFill>
                        <a:latin typeface="Cambria Math" panose="02040503050406030204" pitchFamily="18" charset="0"/>
                      </a:rPr>
                      <m:t>𝑛</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𝑡</m:t>
                    </m:r>
                  </m:oMath>
                </a14:m>
                <a:r>
                  <a:rPr lang="en-US" sz="2300" dirty="0">
                    <a:solidFill>
                      <a:schemeClr val="accent1">
                        <a:lumMod val="50000"/>
                      </a:schemeClr>
                    </a:solidFill>
                    <a:latin typeface="PT Serif" panose="020A0603040505020204" pitchFamily="18" charset="77"/>
                  </a:rPr>
                  <a:t>)</a:t>
                </a:r>
              </a:p>
            </p:txBody>
          </p:sp>
        </mc:Choice>
        <mc:Fallback>
          <p:sp>
            <p:nvSpPr>
              <p:cNvPr id="62" name="TextBox 61">
                <a:extLst>
                  <a:ext uri="{FF2B5EF4-FFF2-40B4-BE49-F238E27FC236}">
                    <a16:creationId xmlns:a16="http://schemas.microsoft.com/office/drawing/2014/main" id="{01AA2243-D8EA-D58B-68D9-48DAF115AED8}"/>
                  </a:ext>
                </a:extLst>
              </p:cNvPr>
              <p:cNvSpPr txBox="1">
                <a:spLocks noRot="1" noChangeAspect="1" noMove="1" noResize="1" noEditPoints="1" noAdjustHandles="1" noChangeArrowheads="1" noChangeShapeType="1" noTextEdit="1"/>
              </p:cNvSpPr>
              <p:nvPr/>
            </p:nvSpPr>
            <p:spPr>
              <a:xfrm>
                <a:off x="89246" y="2532905"/>
                <a:ext cx="1977682" cy="461665"/>
              </a:xfrm>
              <a:prstGeom prst="rect">
                <a:avLst/>
              </a:prstGeom>
              <a:blipFill>
                <a:blip r:embed="rId14"/>
                <a:stretch>
                  <a:fillRect l="-4487" t="-10811" b="-27027"/>
                </a:stretch>
              </a:blipFill>
              <a:ln>
                <a:noFill/>
              </a:ln>
            </p:spPr>
            <p:txBody>
              <a:bodyPr/>
              <a:lstStyle/>
              <a:p>
                <a:r>
                  <a:rPr lang="en-US">
                    <a:noFill/>
                  </a:rPr>
                  <a:t> </a:t>
                </a:r>
              </a:p>
            </p:txBody>
          </p:sp>
        </mc:Fallback>
      </mc:AlternateContent>
      <p:sp>
        <p:nvSpPr>
          <p:cNvPr id="64" name="TextBox 63">
            <a:extLst>
              <a:ext uri="{FF2B5EF4-FFF2-40B4-BE49-F238E27FC236}">
                <a16:creationId xmlns:a16="http://schemas.microsoft.com/office/drawing/2014/main" id="{21810C82-CA0F-ED70-D51E-1AFC9F37E3C7}"/>
              </a:ext>
            </a:extLst>
          </p:cNvPr>
          <p:cNvSpPr txBox="1"/>
          <p:nvPr/>
        </p:nvSpPr>
        <p:spPr>
          <a:xfrm>
            <a:off x="3801816" y="3560506"/>
            <a:ext cx="2410138"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Combine(</a:t>
            </a:r>
            <a:r>
              <a:rPr lang="en" sz="2300" dirty="0">
                <a:solidFill>
                  <a:schemeClr val="accent1">
                    <a:lumMod val="50000"/>
                  </a:schemeClr>
                </a:solidFill>
                <a:latin typeface="PT Serif"/>
                <a:ea typeface="PT Serif"/>
                <a:cs typeface="PT Serif"/>
                <a:sym typeface="PT Serif"/>
              </a:rPr>
              <a:t>𝝈</a:t>
            </a:r>
            <a:r>
              <a:rPr lang="en" sz="2300" baseline="-25000" dirty="0">
                <a:solidFill>
                  <a:schemeClr val="accent1">
                    <a:lumMod val="50000"/>
                  </a:schemeClr>
                </a:solidFill>
                <a:latin typeface="PT Serif"/>
                <a:ea typeface="PT Serif"/>
                <a:cs typeface="PT Serif"/>
                <a:sym typeface="PT Serif"/>
              </a:rPr>
              <a:t>1</a:t>
            </a:r>
            <a:r>
              <a:rPr lang="en-US" sz="2300" dirty="0">
                <a:solidFill>
                  <a:schemeClr val="accent1">
                    <a:lumMod val="50000"/>
                  </a:schemeClr>
                </a:solidFill>
                <a:latin typeface="PT Serif" panose="020A0603040505020204" pitchFamily="18" charset="77"/>
              </a:rPr>
              <a:t>, </a:t>
            </a:r>
            <a:r>
              <a:rPr lang="en" sz="2300" dirty="0">
                <a:solidFill>
                  <a:schemeClr val="accent1">
                    <a:lumMod val="50000"/>
                  </a:schemeClr>
                </a:solidFill>
                <a:latin typeface="PT Serif"/>
                <a:ea typeface="PT Serif"/>
                <a:cs typeface="PT Serif"/>
                <a:sym typeface="PT Serif"/>
              </a:rPr>
              <a:t>𝝈</a:t>
            </a:r>
            <a:r>
              <a:rPr lang="en" sz="2300" baseline="-25000" dirty="0">
                <a:solidFill>
                  <a:schemeClr val="accent1">
                    <a:lumMod val="50000"/>
                  </a:schemeClr>
                </a:solidFill>
                <a:latin typeface="PT Serif"/>
                <a:ea typeface="PT Serif"/>
                <a:cs typeface="PT Serif"/>
                <a:sym typeface="PT Serif"/>
              </a:rPr>
              <a:t>3</a:t>
            </a:r>
            <a:r>
              <a:rPr lang="en-US" sz="2300" dirty="0">
                <a:solidFill>
                  <a:schemeClr val="accent1">
                    <a:lumMod val="50000"/>
                  </a:schemeClr>
                </a:solidFill>
                <a:latin typeface="PT Serif" panose="020A0603040505020204" pitchFamily="18" charset="77"/>
              </a:rPr>
              <a:t>)</a:t>
            </a:r>
          </a:p>
        </p:txBody>
      </p:sp>
      <p:sp>
        <p:nvSpPr>
          <p:cNvPr id="100" name="Google Shape;121;p17">
            <a:extLst>
              <a:ext uri="{FF2B5EF4-FFF2-40B4-BE49-F238E27FC236}">
                <a16:creationId xmlns:a16="http://schemas.microsoft.com/office/drawing/2014/main" id="{A8AF9E5D-26D1-4FC0-78E9-C139D9985BD0}"/>
              </a:ext>
            </a:extLst>
          </p:cNvPr>
          <p:cNvSpPr txBox="1"/>
          <p:nvPr/>
        </p:nvSpPr>
        <p:spPr>
          <a:xfrm>
            <a:off x="1683646" y="4495199"/>
            <a:ext cx="5999502"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6AA84F"/>
                </a:solidFill>
                <a:latin typeface="PT Serif"/>
                <a:ea typeface="PT Serif"/>
                <a:cs typeface="PT Serif"/>
                <a:sym typeface="PT Serif"/>
              </a:rPr>
              <a:t>Distributed Key: Tolerates </a:t>
            </a:r>
            <a:r>
              <a:rPr lang="en" sz="2400" dirty="0" err="1">
                <a:solidFill>
                  <a:srgbClr val="6AA84F"/>
                </a:solidFill>
                <a:latin typeface="PT Serif"/>
                <a:ea typeface="PT Serif"/>
                <a:cs typeface="PT Serif"/>
                <a:sym typeface="PT Serif"/>
              </a:rPr>
              <a:t>upto</a:t>
            </a:r>
            <a:r>
              <a:rPr lang="en" sz="2400" dirty="0">
                <a:solidFill>
                  <a:srgbClr val="6AA84F"/>
                </a:solidFill>
                <a:latin typeface="PT Serif"/>
                <a:ea typeface="PT Serif"/>
                <a:cs typeface="PT Serif"/>
                <a:sym typeface="PT Serif"/>
              </a:rPr>
              <a:t> t-1 hacks!</a:t>
            </a:r>
            <a:endParaRPr sz="2400" dirty="0">
              <a:solidFill>
                <a:srgbClr val="6AA84F"/>
              </a:solidFill>
              <a:latin typeface="PT Serif"/>
              <a:ea typeface="PT Serif"/>
              <a:cs typeface="PT Serif"/>
              <a:sym typeface="PT Serif"/>
            </a:endParaRPr>
          </a:p>
        </p:txBody>
      </p:sp>
      <mc:AlternateContent xmlns:mc="http://schemas.openxmlformats.org/markup-compatibility/2006">
        <mc:Choice xmlns:a14="http://schemas.microsoft.com/office/drawing/2010/main" Requires="a14">
          <p:sp>
            <p:nvSpPr>
              <p:cNvPr id="102" name="Google Shape;86;p15">
                <a:extLst>
                  <a:ext uri="{FF2B5EF4-FFF2-40B4-BE49-F238E27FC236}">
                    <a16:creationId xmlns:a16="http://schemas.microsoft.com/office/drawing/2014/main" id="{43E65076-BADF-4A9A-F44E-E57301FBBC5F}"/>
                  </a:ext>
                </a:extLst>
              </p:cNvPr>
              <p:cNvSpPr txBox="1"/>
              <p:nvPr/>
            </p:nvSpPr>
            <p:spPr>
              <a:xfrm>
                <a:off x="7554906" y="2213096"/>
                <a:ext cx="1415735"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m:t>
                      </m:r>
                    </m:oMath>
                  </m:oMathPara>
                </a14:m>
                <a:endParaRPr sz="2000" baseline="-25000" dirty="0"/>
              </a:p>
            </p:txBody>
          </p:sp>
        </mc:Choice>
        <mc:Fallback>
          <p:sp>
            <p:nvSpPr>
              <p:cNvPr id="102" name="Google Shape;86;p15">
                <a:extLst>
                  <a:ext uri="{FF2B5EF4-FFF2-40B4-BE49-F238E27FC236}">
                    <a16:creationId xmlns:a16="http://schemas.microsoft.com/office/drawing/2014/main" id="{43E65076-BADF-4A9A-F44E-E57301FBBC5F}"/>
                  </a:ext>
                </a:extLst>
              </p:cNvPr>
              <p:cNvSpPr txBox="1">
                <a:spLocks noRot="1" noChangeAspect="1" noMove="1" noResize="1" noEditPoints="1" noAdjustHandles="1" noChangeArrowheads="1" noChangeShapeType="1" noTextEdit="1"/>
              </p:cNvSpPr>
              <p:nvPr/>
            </p:nvSpPr>
            <p:spPr>
              <a:xfrm>
                <a:off x="7554906" y="2213096"/>
                <a:ext cx="1415735" cy="793072"/>
              </a:xfrm>
              <a:prstGeom prst="rect">
                <a:avLst/>
              </a:prstGeom>
              <a:blipFill>
                <a:blip r:embed="rId15"/>
                <a:stretch>
                  <a:fillRect l="-4425" r="-885" b="-1587"/>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0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0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childTnLst>
                                </p:cTn>
                              </p:par>
                              <p:par>
                                <p:cTn id="27" presetID="10" presetClass="entr" presetSubtype="0"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1000"/>
                                        <p:tgtEl>
                                          <p:spTgt spid="85"/>
                                        </p:tgtEl>
                                      </p:cBhvr>
                                    </p:animEffect>
                                  </p:childTnLst>
                                </p:cTn>
                              </p:par>
                              <p:par>
                                <p:cTn id="30" presetID="10" presetClass="entr" presetSubtype="0" fill="hold"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10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4" grpId="0"/>
      <p:bldP spid="46" grpId="0"/>
      <p:bldP spid="60" grpId="0" animBg="1"/>
      <p:bldP spid="61" grpId="0" animBg="1"/>
      <p:bldP spid="62" grpId="0" animBg="1"/>
      <p:bldP spid="64" grpId="0" animBg="1"/>
      <p:bldP spid="100" grpId="0"/>
      <p:bldP spid="10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77" name="Google Shape;977;p65"/>
              <p:cNvSpPr txBox="1"/>
              <p:nvPr/>
            </p:nvSpPr>
            <p:spPr>
              <a:xfrm>
                <a:off x="151220" y="2989206"/>
                <a:ext cx="8582100" cy="20550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Clr>
                    <a:schemeClr val="dk1"/>
                  </a:buClr>
                  <a:buSzPts val="1100"/>
                  <a:buFont typeface="Arial"/>
                  <a:buNone/>
                </a:pPr>
                <a:r>
                  <a:rPr lang="en-US" sz="2000" b="1" dirty="0">
                    <a:solidFill>
                      <a:schemeClr val="dk2"/>
                    </a:solidFill>
                    <a:latin typeface="PT Serif"/>
                    <a:ea typeface="PT Serif"/>
                    <a:cs typeface="PT Serif"/>
                    <a:sym typeface="PT Serif"/>
                  </a:rPr>
                  <a:t>Sign(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𝑠</m:t>
                    </m:r>
                    <m:sSub>
                      <m:sSubPr>
                        <m:ctrlPr>
                          <a:rPr lang="en-US" sz="200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𝑖</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𝑚</m:t>
                    </m:r>
                    <m:r>
                      <a:rPr lang="en-US" sz="2000" b="1" i="1" smtClean="0">
                        <a:solidFill>
                          <a:schemeClr val="dk2"/>
                        </a:solidFill>
                        <a:latin typeface="Cambria Math" panose="02040503050406030204" pitchFamily="18" charset="0"/>
                        <a:ea typeface="PT Serif"/>
                        <a:cs typeface="PT Serif"/>
                        <a:sym typeface="PT Serif"/>
                      </a:rPr>
                      <m:t>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oMath>
                </a14:m>
                <a:r>
                  <a:rPr lang="en-US" sz="2000" dirty="0">
                    <a:solidFill>
                      <a:schemeClr val="dk2"/>
                    </a:solidFill>
                    <a:latin typeface="PT Serif"/>
                    <a:ea typeface="PT Serif"/>
                    <a:cs typeface="PT Serif"/>
                    <a:sym typeface="PT Serif"/>
                  </a:rPr>
                  <a:t> </a:t>
                </a:r>
                <a:r>
                  <a:rPr lang="en-US" dirty="0">
                    <a:solidFill>
                      <a:schemeClr val="dk2"/>
                    </a:solidFill>
                    <a:latin typeface="PT Serif"/>
                    <a:ea typeface="PT Serif"/>
                    <a:cs typeface="PT Serif"/>
                    <a:sym typeface="PT Serif"/>
                  </a:rPr>
                  <a:t>←</a:t>
                </a:r>
                <a:r>
                  <a:rPr lang="en-US" sz="2000" dirty="0">
                    <a:solidFill>
                      <a:schemeClr val="dk2"/>
                    </a:solidFill>
                    <a:latin typeface="PT Serif"/>
                    <a:ea typeface="PT Serif"/>
                    <a:cs typeface="PT Serif"/>
                    <a:sym typeface="PT Serif"/>
                  </a:rPr>
                  <a:t> </a:t>
                </a:r>
                <a14:m>
                  <m:oMath xmlns:m="http://schemas.openxmlformats.org/officeDocument/2006/math">
                    <m:sSup>
                      <m:sSupPr>
                        <m:ctrlPr>
                          <a:rPr lang="en-US" sz="2400" i="1" smtClean="0">
                            <a:solidFill>
                              <a:schemeClr val="dk2"/>
                            </a:solidFill>
                            <a:latin typeface="Cambria Math" panose="02040503050406030204" pitchFamily="18" charset="0"/>
                            <a:sym typeface="PT Serif"/>
                          </a:rPr>
                        </m:ctrlPr>
                      </m:sSupPr>
                      <m:e>
                        <m:r>
                          <a:rPr lang="en-US" sz="2400" b="0" i="1" smtClean="0">
                            <a:solidFill>
                              <a:schemeClr val="dk2"/>
                            </a:solidFill>
                            <a:latin typeface="Cambria Math" panose="02040503050406030204" pitchFamily="18" charset="0"/>
                            <a:sym typeface="PT Serif"/>
                          </a:rPr>
                          <m:t>𝐻</m:t>
                        </m:r>
                        <m:r>
                          <a:rPr lang="en-US" sz="2400" b="0" i="1" smtClean="0">
                            <a:solidFill>
                              <a:schemeClr val="dk2"/>
                            </a:solidFill>
                            <a:latin typeface="Cambria Math" panose="02040503050406030204" pitchFamily="18" charset="0"/>
                            <a:sym typeface="PT Serif"/>
                          </a:rPr>
                          <m:t>(</m:t>
                        </m:r>
                        <m:r>
                          <a:rPr lang="en-US" sz="2400" b="0" i="1" smtClean="0">
                            <a:solidFill>
                              <a:schemeClr val="dk2"/>
                            </a:solidFill>
                            <a:latin typeface="Cambria Math" panose="02040503050406030204" pitchFamily="18" charset="0"/>
                            <a:sym typeface="PT Serif"/>
                          </a:rPr>
                          <m:t>𝑚</m:t>
                        </m:r>
                        <m:r>
                          <a:rPr lang="en-US" sz="2400" b="0" i="1" smtClean="0">
                            <a:solidFill>
                              <a:schemeClr val="dk2"/>
                            </a:solidFill>
                            <a:latin typeface="Cambria Math" panose="02040503050406030204" pitchFamily="18" charset="0"/>
                            <a:sym typeface="PT Serif"/>
                          </a:rPr>
                          <m:t>)</m:t>
                        </m:r>
                      </m:e>
                      <m:sup>
                        <m:r>
                          <a:rPr lang="en-US" sz="2400" b="0" i="1" smtClean="0">
                            <a:solidFill>
                              <a:schemeClr val="dk2"/>
                            </a:solidFill>
                            <a:latin typeface="Cambria Math" panose="02040503050406030204" pitchFamily="18" charset="0"/>
                            <a:sym typeface="PT Serif"/>
                          </a:rPr>
                          <m:t>𝑠</m:t>
                        </m:r>
                        <m:sSub>
                          <m:sSubPr>
                            <m:ctrlPr>
                              <a:rPr lang="en-US" sz="2400" b="0" i="1" smtClean="0">
                                <a:solidFill>
                                  <a:schemeClr val="dk2"/>
                                </a:solidFill>
                                <a:latin typeface="Cambria Math" panose="02040503050406030204" pitchFamily="18" charset="0"/>
                                <a:sym typeface="PT Serif"/>
                              </a:rPr>
                            </m:ctrlPr>
                          </m:sSubPr>
                          <m:e>
                            <m:r>
                              <a:rPr lang="en-US" sz="2400" b="0" i="1" smtClean="0">
                                <a:solidFill>
                                  <a:schemeClr val="dk2"/>
                                </a:solidFill>
                                <a:latin typeface="Cambria Math" panose="02040503050406030204" pitchFamily="18" charset="0"/>
                                <a:sym typeface="PT Serif"/>
                              </a:rPr>
                              <m:t>𝑘</m:t>
                            </m:r>
                          </m:e>
                          <m:sub>
                            <m:r>
                              <a:rPr lang="en-US" sz="2400" b="0" i="1" smtClean="0">
                                <a:solidFill>
                                  <a:schemeClr val="dk2"/>
                                </a:solidFill>
                                <a:latin typeface="Cambria Math" panose="02040503050406030204" pitchFamily="18" charset="0"/>
                                <a:sym typeface="PT Serif"/>
                              </a:rPr>
                              <m:t>𝑖</m:t>
                            </m:r>
                          </m:sub>
                        </m:sSub>
                      </m:sup>
                    </m:sSup>
                  </m:oMath>
                </a14:m>
                <a:endParaRPr lang="en-US" sz="2000" dirty="0">
                  <a:solidFill>
                    <a:schemeClr val="dk2"/>
                  </a:solidFill>
                  <a:latin typeface="PT Serif"/>
                  <a:ea typeface="PT Serif"/>
                  <a:cs typeface="PT Serif"/>
                  <a:sym typeface="PT Serif"/>
                </a:endParaRPr>
              </a:p>
              <a:p>
                <a:pPr lvl="0">
                  <a:spcBef>
                    <a:spcPts val="1200"/>
                  </a:spcBef>
                  <a:spcAft>
                    <a:spcPts val="300"/>
                  </a:spcAft>
                  <a:buClr>
                    <a:schemeClr val="dk1"/>
                  </a:buClr>
                  <a:buSzPts val="1100"/>
                </a:pPr>
                <a:r>
                  <a:rPr lang="en-US" sz="2000" b="1" dirty="0">
                    <a:solidFill>
                      <a:schemeClr val="dk2"/>
                    </a:solidFill>
                    <a:latin typeface="PT Serif"/>
                    <a:ea typeface="PT Serif"/>
                    <a:cs typeface="PT Serif"/>
                    <a:sym typeface="PT Serif"/>
                  </a:rPr>
                  <a:t>Combine( </a:t>
                </a:r>
                <a14:m>
                  <m:oMath xmlns:m="http://schemas.openxmlformats.org/officeDocument/2006/math">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1"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i="1">
                        <a:solidFill>
                          <a:schemeClr val="dk2"/>
                        </a:solidFill>
                        <a:latin typeface="Cambria Math" panose="02040503050406030204" pitchFamily="18" charset="0"/>
                        <a:ea typeface="Cambria Math" panose="02040503050406030204" pitchFamily="18" charset="0"/>
                        <a:cs typeface="PT Serif"/>
                        <a:sym typeface="PT Serif"/>
                      </a:rPr>
                      <m:t>·</m:t>
                    </m:r>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d>
                      <m:dPr>
                        <m:begChr m:val="{"/>
                        <m:endChr m:val="}"/>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d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e>
                    </m:d>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1900" b="1" dirty="0">
                    <a:solidFill>
                      <a:schemeClr val="dk2"/>
                    </a:solidFill>
                    <a:latin typeface="PT Serif"/>
                    <a:ea typeface="PT Serif"/>
                    <a:cs typeface="PT Serif"/>
                    <a:sym typeface="PT Serif"/>
                  </a:rPr>
                  <a:t>// </a:t>
                </a:r>
                <a14:m>
                  <m:oMath xmlns:m="http://schemas.openxmlformats.org/officeDocument/2006/math">
                    <m:r>
                      <a:rPr lang="en-US" sz="1900" b="0" i="1" smtClean="0">
                        <a:solidFill>
                          <a:schemeClr val="dk2"/>
                        </a:solidFill>
                        <a:latin typeface="Cambria Math" panose="02040503050406030204" pitchFamily="18" charset="0"/>
                        <a:ea typeface="PT Serif"/>
                        <a:cs typeface="PT Serif"/>
                        <a:sym typeface="PT Serif"/>
                      </a:rPr>
                      <m:t>𝐽</m:t>
                    </m:r>
                    <m:r>
                      <a:rPr lang="en-US" sz="1900" b="0" i="1" smtClean="0">
                        <a:solidFill>
                          <a:schemeClr val="dk2"/>
                        </a:solidFill>
                        <a:latin typeface="Cambria Math" panose="02040503050406030204" pitchFamily="18" charset="0"/>
                        <a:ea typeface="PT Serif"/>
                        <a:cs typeface="PT Serif"/>
                        <a:sym typeface="PT Serif"/>
                      </a:rPr>
                      <m:t>={ </m:t>
                    </m:r>
                    <m:r>
                      <a:rPr lang="en-US" sz="1900" b="0" i="1" smtClean="0">
                        <a:solidFill>
                          <a:schemeClr val="dk2"/>
                        </a:solidFill>
                        <a:latin typeface="Cambria Math" panose="02040503050406030204" pitchFamily="18" charset="0"/>
                        <a:ea typeface="PT Serif"/>
                        <a:cs typeface="PT Serif"/>
                        <a:sym typeface="PT Serif"/>
                      </a:rPr>
                      <m:t>𝑖</m:t>
                    </m:r>
                    <m:r>
                      <a:rPr lang="en-US" sz="1900" b="0" i="1" smtClean="0">
                        <a:solidFill>
                          <a:schemeClr val="dk2"/>
                        </a:solidFill>
                        <a:latin typeface="Cambria Math" panose="02040503050406030204" pitchFamily="18" charset="0"/>
                        <a:ea typeface="PT Serif"/>
                        <a:cs typeface="PT Serif"/>
                        <a:sym typeface="PT Serif"/>
                      </a:rPr>
                      <m:t> ,  </m:t>
                    </m:r>
                    <m:r>
                      <a:rPr lang="en-US" sz="1900" b="0" i="1" smtClean="0">
                        <a:solidFill>
                          <a:schemeClr val="dk2"/>
                        </a:solidFill>
                        <a:latin typeface="Cambria Math" panose="02040503050406030204" pitchFamily="18" charset="0"/>
                        <a:ea typeface="PT Serif"/>
                        <a:cs typeface="PT Serif"/>
                        <a:sym typeface="PT Serif"/>
                      </a:rPr>
                      <m:t>𝑗</m:t>
                    </m:r>
                    <m:r>
                      <a:rPr lang="en-US" sz="1900" b="0" i="1" smtClean="0">
                        <a:solidFill>
                          <a:schemeClr val="dk2"/>
                        </a:solidFill>
                        <a:latin typeface="Cambria Math" panose="02040503050406030204" pitchFamily="18" charset="0"/>
                        <a:ea typeface="PT Serif"/>
                        <a:cs typeface="PT Serif"/>
                        <a:sym typeface="PT Serif"/>
                      </a:rPr>
                      <m:t>}</m:t>
                    </m:r>
                  </m:oMath>
                </a14:m>
                <a:endParaRPr lang="en-US" sz="1900" i="1" dirty="0">
                  <a:solidFill>
                    <a:schemeClr val="dk2"/>
                  </a:solidFill>
                  <a:latin typeface="PT Serif"/>
                  <a:ea typeface="PT Serif"/>
                  <a:cs typeface="PT Serif"/>
                  <a:sym typeface="PT Serif"/>
                </a:endParaRPr>
              </a:p>
              <a:p>
                <a:pPr lvl="0">
                  <a:lnSpc>
                    <a:spcPct val="90000"/>
                  </a:lnSpc>
                  <a:spcBef>
                    <a:spcPts val="1200"/>
                  </a:spcBef>
                  <a:buClr>
                    <a:schemeClr val="dk1"/>
                  </a:buClr>
                  <a:buSzPts val="1100"/>
                </a:pPr>
                <a:r>
                  <a:rPr lang="en-US" sz="2000" dirty="0">
                    <a:solidFill>
                      <a:schemeClr val="dk2"/>
                    </a:solidFill>
                    <a:latin typeface="PT Serif"/>
                    <a:ea typeface="PT Serif"/>
                    <a:cs typeface="PT Serif"/>
                    <a:sym typeface="PT Serif"/>
                  </a:rPr>
                  <a:t>	</a:t>
                </a:r>
                <a:r>
                  <a:rPr lang="en-US" sz="2200" dirty="0">
                    <a:solidFill>
                      <a:schemeClr val="dk2"/>
                    </a:solidFill>
                    <a:latin typeface="PT Serif"/>
                    <a:ea typeface="PT Serif"/>
                    <a:cs typeface="PT Serif"/>
                    <a:sym typeface="PT Serif"/>
                  </a:rPr>
                  <a:t>𝜎 = </a:t>
                </a:r>
                <a14:m>
                  <m:oMath xmlns:m="http://schemas.openxmlformats.org/officeDocument/2006/math">
                    <m:sSup>
                      <m:sSupPr>
                        <m:ctrlPr>
                          <a:rPr lang="en-US" sz="2200" i="1">
                            <a:solidFill>
                              <a:schemeClr val="dk2"/>
                            </a:solidFill>
                            <a:latin typeface="Cambria Math" panose="02040503050406030204" pitchFamily="18" charset="0"/>
                            <a:sym typeface="PT Serif"/>
                          </a:rPr>
                        </m:ctrlPr>
                      </m:sSupPr>
                      <m:e>
                        <m:r>
                          <a:rPr lang="en-US" sz="2200" i="1">
                            <a:solidFill>
                              <a:schemeClr val="dk2"/>
                            </a:solidFill>
                            <a:latin typeface="Cambria Math" panose="02040503050406030204" pitchFamily="18" charset="0"/>
                            <a:sym typeface="PT Serif"/>
                          </a:rPr>
                          <m:t>𝐻</m:t>
                        </m:r>
                        <m:r>
                          <a:rPr lang="en-US" sz="2200" i="1">
                            <a:solidFill>
                              <a:schemeClr val="dk2"/>
                            </a:solidFill>
                            <a:latin typeface="Cambria Math" panose="02040503050406030204" pitchFamily="18" charset="0"/>
                            <a:sym typeface="PT Serif"/>
                          </a:rPr>
                          <m:t>(</m:t>
                        </m:r>
                        <m:r>
                          <a:rPr lang="en-US" sz="2200" i="1">
                            <a:solidFill>
                              <a:schemeClr val="dk2"/>
                            </a:solidFill>
                            <a:latin typeface="Cambria Math" panose="02040503050406030204" pitchFamily="18" charset="0"/>
                            <a:sym typeface="PT Serif"/>
                          </a:rPr>
                          <m:t>𝑚</m:t>
                        </m:r>
                        <m:r>
                          <a:rPr lang="en-US" sz="2200" i="1">
                            <a:solidFill>
                              <a:schemeClr val="dk2"/>
                            </a:solidFill>
                            <a:latin typeface="Cambria Math" panose="02040503050406030204" pitchFamily="18" charset="0"/>
                            <a:sym typeface="PT Serif"/>
                          </a:rPr>
                          <m:t>)</m:t>
                        </m:r>
                      </m:e>
                      <m:sup>
                        <m:r>
                          <a:rPr lang="en-US" sz="2200" i="1">
                            <a:solidFill>
                              <a:schemeClr val="dk2"/>
                            </a:solidFill>
                            <a:latin typeface="Cambria Math" panose="02040503050406030204" pitchFamily="18" charset="0"/>
                            <a:sym typeface="PT Serif"/>
                          </a:rPr>
                          <m:t>𝑠</m:t>
                        </m:r>
                        <m:sSub>
                          <m:sSubPr>
                            <m:ctrlPr>
                              <a:rPr lang="en-US" sz="2200" i="1">
                                <a:solidFill>
                                  <a:schemeClr val="dk2"/>
                                </a:solidFill>
                                <a:latin typeface="Cambria Math" panose="02040503050406030204" pitchFamily="18" charset="0"/>
                                <a:sym typeface="PT Serif"/>
                              </a:rPr>
                            </m:ctrlPr>
                          </m:sSubPr>
                          <m:e>
                            <m:r>
                              <a:rPr lang="en-US" sz="2200" i="1">
                                <a:solidFill>
                                  <a:schemeClr val="dk2"/>
                                </a:solidFill>
                                <a:latin typeface="Cambria Math" panose="02040503050406030204" pitchFamily="18" charset="0"/>
                                <a:sym typeface="PT Serif"/>
                              </a:rPr>
                              <m:t>𝑘</m:t>
                            </m:r>
                          </m:e>
                          <m:sub>
                            <m:r>
                              <a:rPr lang="en-US" sz="2200" i="1">
                                <a:solidFill>
                                  <a:schemeClr val="dk2"/>
                                </a:solidFill>
                                <a:latin typeface="Cambria Math" panose="02040503050406030204" pitchFamily="18" charset="0"/>
                                <a:sym typeface="PT Serif"/>
                              </a:rPr>
                              <m:t>𝑖</m:t>
                            </m:r>
                          </m:sub>
                        </m:sSub>
                        <m:r>
                          <a:rPr lang="en-US" sz="2200" b="0" i="1" smtClean="0">
                            <a:solidFill>
                              <a:schemeClr val="dk2"/>
                            </a:solidFill>
                            <a:latin typeface="Cambria Math" panose="02040503050406030204" pitchFamily="18" charset="0"/>
                            <a:sym typeface="PT Serif"/>
                          </a:rPr>
                          <m:t> + </m:t>
                        </m:r>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𝑗</m:t>
                            </m:r>
                          </m:sub>
                        </m:sSub>
                      </m:sup>
                    </m:sSup>
                  </m:oMath>
                </a14:m>
                <a:r>
                  <a:rPr lang="en-US" sz="2000" dirty="0">
                    <a:solidFill>
                      <a:schemeClr val="dk2"/>
                    </a:solidFill>
                    <a:latin typeface="PT Serif"/>
                    <a:ea typeface="PT Serif"/>
                    <a:cs typeface="PT Serif"/>
                    <a:sym typeface="PT Serif"/>
                  </a:rPr>
                  <a:t> is a valid sig on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dk2"/>
                    </a:solidFill>
                    <a:latin typeface="PT Serif"/>
                    <a:ea typeface="PT Serif"/>
                    <a:cs typeface="PT Serif"/>
                    <a:sym typeface="PT Serif"/>
                  </a:rPr>
                  <a:t>  </a:t>
                </a:r>
                <a:r>
                  <a:rPr lang="en-US" sz="2000" dirty="0" err="1">
                    <a:solidFill>
                      <a:schemeClr val="dk2"/>
                    </a:solidFill>
                    <a:latin typeface="PT Serif"/>
                    <a:ea typeface="PT Serif"/>
                    <a:cs typeface="PT Serif"/>
                    <a:sym typeface="PT Serif"/>
                  </a:rPr>
                  <a:t>w.r.t</a:t>
                </a:r>
                <a:r>
                  <a:rPr lang="en-US" sz="2000" dirty="0">
                    <a:solidFill>
                      <a:schemeClr val="dk2"/>
                    </a:solidFill>
                    <a:latin typeface="PT Serif"/>
                    <a:ea typeface="PT Serif"/>
                    <a:cs typeface="PT Serif"/>
                    <a:sym typeface="PT Serif"/>
                  </a:rPr>
                  <a:t>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𝑝</m:t>
                    </m:r>
                    <m:sSub>
                      <m:sSubPr>
                        <m:ctrlPr>
                          <a:rPr lang="en-US" sz="2000" i="1">
                            <a:solidFill>
                              <a:schemeClr val="bg2"/>
                            </a:solidFill>
                            <a:latin typeface="Cambria Math" panose="02040503050406030204" pitchFamily="18" charset="0"/>
                            <a:ea typeface="PT Serif"/>
                            <a:cs typeface="PT Serif"/>
                            <a:sym typeface="PT Serif"/>
                          </a:rPr>
                        </m:ctrlPr>
                      </m:sSubPr>
                      <m:e>
                        <m:r>
                          <a:rPr lang="en-US" sz="2000" i="1">
                            <a:solidFill>
                              <a:schemeClr val="bg2"/>
                            </a:solidFill>
                            <a:latin typeface="Cambria Math" panose="02040503050406030204" pitchFamily="18" charset="0"/>
                            <a:ea typeface="PT Serif"/>
                            <a:cs typeface="PT Serif"/>
                            <a:sym typeface="PT Serif"/>
                          </a:rPr>
                          <m:t>𝑘</m:t>
                        </m:r>
                      </m:e>
                      <m:sub>
                        <m:r>
                          <a:rPr lang="en-US" sz="2000" i="1">
                            <a:solidFill>
                              <a:schemeClr val="bg2"/>
                            </a:solidFill>
                            <a:latin typeface="Cambria Math" panose="02040503050406030204" pitchFamily="18" charset="0"/>
                            <a:ea typeface="PT Serif"/>
                            <a:cs typeface="PT Serif"/>
                            <a:sym typeface="PT Serif"/>
                          </a:rPr>
                          <m:t>𝐽</m:t>
                        </m:r>
                      </m:sub>
                    </m:sSub>
                  </m:oMath>
                </a14:m>
                <a:r>
                  <a:rPr lang="en-US" sz="2000" dirty="0">
                    <a:solidFill>
                      <a:schemeClr val="dk2"/>
                    </a:solidFill>
                    <a:latin typeface="PT Serif"/>
                    <a:ea typeface="PT Serif"/>
                    <a:cs typeface="PT Serif"/>
                    <a:sym typeface="PT Serif"/>
                  </a:rPr>
                  <a:t> = </a:t>
                </a:r>
                <a14:m>
                  <m:oMath xmlns:m="http://schemas.openxmlformats.org/officeDocument/2006/math">
                    <m:sSup>
                      <m:sSupPr>
                        <m:ctrlPr>
                          <a:rPr lang="en-US" sz="2000" i="1" smtClean="0">
                            <a:solidFill>
                              <a:schemeClr val="dk2"/>
                            </a:solidFill>
                            <a:latin typeface="Cambria Math" panose="02040503050406030204" pitchFamily="18" charset="0"/>
                            <a:sym typeface="PT Serif"/>
                          </a:rPr>
                        </m:ctrlPr>
                      </m:sSupPr>
                      <m:e>
                        <m:r>
                          <a:rPr lang="en-US" sz="2000" b="0" i="1" smtClean="0">
                            <a:solidFill>
                              <a:schemeClr val="dk2"/>
                            </a:solidFill>
                            <a:latin typeface="Cambria Math" panose="02040503050406030204" pitchFamily="18" charset="0"/>
                            <a:sym typeface="PT Serif"/>
                          </a:rPr>
                          <m:t>𝑔</m:t>
                        </m:r>
                      </m:e>
                      <m:sup>
                        <m:r>
                          <a:rPr lang="en-US" sz="2000" b="0" i="1" smtClean="0">
                            <a:solidFill>
                              <a:schemeClr val="dk2"/>
                            </a:solidFill>
                            <a:latin typeface="Cambria Math" panose="02040503050406030204" pitchFamily="18" charset="0"/>
                            <a:sym typeface="PT Serif"/>
                          </a:rPr>
                          <m:t>𝑠</m:t>
                        </m:r>
                        <m:sSub>
                          <m:sSubPr>
                            <m:ctrlPr>
                              <a:rPr lang="en-US" sz="2000" b="0" i="1" smtClean="0">
                                <a:solidFill>
                                  <a:schemeClr val="dk2"/>
                                </a:solidFill>
                                <a:latin typeface="Cambria Math" panose="02040503050406030204" pitchFamily="18" charset="0"/>
                                <a:sym typeface="PT Serif"/>
                              </a:rPr>
                            </m:ctrlPr>
                          </m:sSubPr>
                          <m:e>
                            <m:r>
                              <a:rPr lang="en-US" sz="2000" b="0" i="1" smtClean="0">
                                <a:solidFill>
                                  <a:schemeClr val="dk2"/>
                                </a:solidFill>
                                <a:latin typeface="Cambria Math" panose="02040503050406030204" pitchFamily="18" charset="0"/>
                                <a:sym typeface="PT Serif"/>
                              </a:rPr>
                              <m:t>𝑘</m:t>
                            </m:r>
                          </m:e>
                          <m:sub>
                            <m:r>
                              <a:rPr lang="en-US" sz="2000" b="0" i="1" smtClean="0">
                                <a:solidFill>
                                  <a:schemeClr val="dk2"/>
                                </a:solidFill>
                                <a:latin typeface="Cambria Math" panose="02040503050406030204" pitchFamily="18" charset="0"/>
                                <a:sym typeface="PT Serif"/>
                              </a:rPr>
                              <m:t>𝑖</m:t>
                            </m:r>
                          </m:sub>
                        </m:sSub>
                        <m:r>
                          <a:rPr lang="en-US" sz="2000" b="0" i="1" smtClean="0">
                            <a:solidFill>
                              <a:schemeClr val="dk2"/>
                            </a:solidFill>
                            <a:latin typeface="Cambria Math" panose="02040503050406030204" pitchFamily="18" charset="0"/>
                            <a:sym typeface="PT Serif"/>
                          </a:rPr>
                          <m:t> + </m:t>
                        </m:r>
                        <m:r>
                          <a:rPr lang="en-US" sz="2000" b="0" i="1" smtClean="0">
                            <a:solidFill>
                              <a:schemeClr val="dk2"/>
                            </a:solidFill>
                            <a:latin typeface="Cambria Math" panose="02040503050406030204" pitchFamily="18" charset="0"/>
                            <a:sym typeface="PT Serif"/>
                          </a:rPr>
                          <m:t>𝑠</m:t>
                        </m:r>
                        <m:sSub>
                          <m:sSubPr>
                            <m:ctrlPr>
                              <a:rPr lang="en-US" sz="2000" b="0" i="1" smtClean="0">
                                <a:solidFill>
                                  <a:schemeClr val="dk2"/>
                                </a:solidFill>
                                <a:latin typeface="Cambria Math" panose="02040503050406030204" pitchFamily="18" charset="0"/>
                                <a:sym typeface="PT Serif"/>
                              </a:rPr>
                            </m:ctrlPr>
                          </m:sSubPr>
                          <m:e>
                            <m:r>
                              <a:rPr lang="en-US" sz="2000" b="0" i="1" smtClean="0">
                                <a:solidFill>
                                  <a:schemeClr val="dk2"/>
                                </a:solidFill>
                                <a:latin typeface="Cambria Math" panose="02040503050406030204" pitchFamily="18" charset="0"/>
                                <a:sym typeface="PT Serif"/>
                              </a:rPr>
                              <m:t>𝑘</m:t>
                            </m:r>
                          </m:e>
                          <m:sub>
                            <m:r>
                              <a:rPr lang="en-US" sz="2000" b="0" i="1" smtClean="0">
                                <a:solidFill>
                                  <a:schemeClr val="dk2"/>
                                </a:solidFill>
                                <a:latin typeface="Cambria Math" panose="02040503050406030204" pitchFamily="18" charset="0"/>
                                <a:sym typeface="PT Serif"/>
                              </a:rPr>
                              <m:t>𝑗</m:t>
                            </m:r>
                          </m:sub>
                        </m:sSub>
                      </m:sup>
                    </m:sSup>
                  </m:oMath>
                </a14:m>
                <a:r>
                  <a:rPr lang="en-US" baseline="-25000" dirty="0">
                    <a:latin typeface="PT Serif"/>
                    <a:ea typeface="PT Serif"/>
                    <a:cs typeface="PT Serif"/>
                    <a:sym typeface="PT Serif"/>
                  </a:rPr>
                  <a:t> </a:t>
                </a:r>
                <a:endParaRPr lang="en-US" dirty="0">
                  <a:latin typeface="PT Serif"/>
                  <a:ea typeface="PT Serif"/>
                  <a:cs typeface="PT Serif"/>
                  <a:sym typeface="PT Serif"/>
                </a:endParaRPr>
              </a:p>
              <a:p>
                <a:pPr lvl="0">
                  <a:lnSpc>
                    <a:spcPct val="90000"/>
                  </a:lnSpc>
                  <a:spcBef>
                    <a:spcPts val="1200"/>
                  </a:spcBef>
                  <a:buClr>
                    <a:schemeClr val="dk1"/>
                  </a:buClr>
                  <a:buSzPts val="1100"/>
                </a:pPr>
                <a:r>
                  <a:rPr lang="en-US" sz="2000" b="1" dirty="0">
                    <a:solidFill>
                      <a:schemeClr val="bg2"/>
                    </a:solidFill>
                    <a:latin typeface="PT Serif"/>
                    <a:ea typeface="PT Serif"/>
                    <a:cs typeface="PT Serif"/>
                    <a:sym typeface="PT Serif"/>
                  </a:rPr>
                  <a:t>Trace</a:t>
                </a:r>
                <a:r>
                  <a:rPr lang="en-US" sz="2000" dirty="0">
                    <a:solidFill>
                      <a:schemeClr val="bg2"/>
                    </a:solidFill>
                    <a:latin typeface="PT Serif"/>
                    <a:ea typeface="PT Serif"/>
                    <a:cs typeface="PT Serif"/>
                    <a:sym typeface="PT Serif"/>
                  </a:rPr>
                  <a:t>(</a:t>
                </a:r>
                <a14:m>
                  <m:oMath xmlns:m="http://schemas.openxmlformats.org/officeDocument/2006/math">
                    <m:r>
                      <a:rPr lang="en-US" sz="2000" b="0" i="0" smtClean="0">
                        <a:solidFill>
                          <a:schemeClr val="dk2"/>
                        </a:solidFill>
                        <a:latin typeface="Cambria Math" panose="02040503050406030204" pitchFamily="18" charset="0"/>
                        <a:ea typeface="PT Serif"/>
                        <a:cs typeface="PT Serif"/>
                        <a:sym typeface="PT Serif"/>
                      </a:rPr>
                      <m:t> </m:t>
                    </m:r>
                    <m:r>
                      <a:rPr lang="en-US" sz="2000" i="1">
                        <a:solidFill>
                          <a:schemeClr val="dk2"/>
                        </a:solidFill>
                        <a:latin typeface="Cambria Math" panose="02040503050406030204" pitchFamily="18" charset="0"/>
                        <a:ea typeface="PT Serif"/>
                        <a:cs typeface="PT Serif"/>
                        <a:sym typeface="PT Serif"/>
                      </a:rPr>
                      <m:t>𝑝𝑘</m:t>
                    </m:r>
                  </m:oMath>
                </a14:m>
                <a:r>
                  <a:rPr lang="en-US" sz="2000" dirty="0">
                    <a:solidFill>
                      <a:schemeClr val="bg2"/>
                    </a:solidFill>
                    <a:latin typeface="PT Serif"/>
                    <a:ea typeface="PT Serif"/>
                    <a:cs typeface="PT Serif"/>
                    <a:sym typeface="PT Serif"/>
                  </a:rPr>
                  <a:t> ,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bg2"/>
                    </a:solidFill>
                    <a:latin typeface="PT Serif"/>
                    <a:ea typeface="PT Serif"/>
                    <a:cs typeface="PT Serif"/>
                    <a:sym typeface="PT Serif"/>
                  </a:rPr>
                  <a:t> , (</a:t>
                </a:r>
                <a:r>
                  <a:rPr lang="en-US" sz="2000" dirty="0">
                    <a:solidFill>
                      <a:schemeClr val="dk2"/>
                    </a:solidFill>
                    <a:latin typeface="PT Serif"/>
                    <a:ea typeface="PT Serif"/>
                    <a:cs typeface="PT Serif"/>
                    <a:sym typeface="PT Serif"/>
                  </a:rPr>
                  <a:t>𝜎 ,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𝐽</m:t>
                    </m:r>
                  </m:oMath>
                </a14:m>
                <a:r>
                  <a:rPr lang="en-US" sz="2000" dirty="0">
                    <a:solidFill>
                      <a:schemeClr val="bg2"/>
                    </a:solidFill>
                    <a:latin typeface="PT Serif"/>
                    <a:ea typeface="PT Serif"/>
                    <a:cs typeface="PT Serif"/>
                    <a:sym typeface="PT Serif"/>
                  </a:rPr>
                  <a:t> ) ) : return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𝐽</m:t>
                    </m:r>
                  </m:oMath>
                </a14:m>
                <a:endParaRPr sz="2000" dirty="0">
                  <a:latin typeface="PT Serif"/>
                  <a:ea typeface="PT Serif"/>
                  <a:cs typeface="PT Serif"/>
                  <a:sym typeface="PT Serif"/>
                </a:endParaRPr>
              </a:p>
            </p:txBody>
          </p:sp>
        </mc:Choice>
        <mc:Fallback>
          <p:sp>
            <p:nvSpPr>
              <p:cNvPr id="977" name="Google Shape;977;p65"/>
              <p:cNvSpPr txBox="1">
                <a:spLocks noRot="1" noChangeAspect="1" noMove="1" noResize="1" noEditPoints="1" noAdjustHandles="1" noChangeArrowheads="1" noChangeShapeType="1" noTextEdit="1"/>
              </p:cNvSpPr>
              <p:nvPr/>
            </p:nvSpPr>
            <p:spPr>
              <a:xfrm>
                <a:off x="151220" y="2989206"/>
                <a:ext cx="8582100" cy="2055084"/>
              </a:xfrm>
              <a:prstGeom prst="rect">
                <a:avLst/>
              </a:prstGeom>
              <a:blipFill>
                <a:blip r:embed="rId3"/>
                <a:stretch>
                  <a:fillRect l="-888" b="-617"/>
                </a:stretch>
              </a:blipFill>
              <a:ln>
                <a:noFill/>
              </a:ln>
            </p:spPr>
            <p:txBody>
              <a:bodyPr/>
              <a:lstStyle/>
              <a:p>
                <a:r>
                  <a:rPr lang="en-US">
                    <a:noFill/>
                  </a:rPr>
                  <a:t> </a:t>
                </a:r>
              </a:p>
            </p:txBody>
          </p:sp>
        </mc:Fallback>
      </mc:AlternateContent>
      <p:sp>
        <p:nvSpPr>
          <p:cNvPr id="964" name="Google Shape;964;p65"/>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BLS-based Accountable TS (no Proactive Refresh)</a:t>
            </a:r>
            <a:endParaRPr/>
          </a:p>
        </p:txBody>
      </p:sp>
      <p:pic>
        <p:nvPicPr>
          <p:cNvPr id="4" name="Google Shape;947;p64">
            <a:extLst>
              <a:ext uri="{FF2B5EF4-FFF2-40B4-BE49-F238E27FC236}">
                <a16:creationId xmlns:a16="http://schemas.microsoft.com/office/drawing/2014/main" id="{705EB364-29C6-3BD9-98DC-F49C125E8538}"/>
              </a:ext>
            </a:extLst>
          </p:cNvPr>
          <p:cNvPicPr preferRelativeResize="0"/>
          <p:nvPr/>
        </p:nvPicPr>
        <p:blipFill>
          <a:blip r:embed="rId4">
            <a:alphaModFix/>
          </a:blip>
          <a:stretch>
            <a:fillRect/>
          </a:stretch>
        </p:blipFill>
        <p:spPr>
          <a:xfrm>
            <a:off x="3493575" y="1039679"/>
            <a:ext cx="834050" cy="1152898"/>
          </a:xfrm>
          <a:prstGeom prst="rect">
            <a:avLst/>
          </a:prstGeom>
          <a:noFill/>
          <a:ln>
            <a:noFill/>
          </a:ln>
        </p:spPr>
      </p:pic>
      <mc:AlternateContent xmlns:mc="http://schemas.openxmlformats.org/markup-compatibility/2006">
        <mc:Choice xmlns:a14="http://schemas.microsoft.com/office/drawing/2010/main" Requires="a14">
          <p:sp>
            <p:nvSpPr>
              <p:cNvPr id="5" name="Google Shape;948;p64">
                <a:extLst>
                  <a:ext uri="{FF2B5EF4-FFF2-40B4-BE49-F238E27FC236}">
                    <a16:creationId xmlns:a16="http://schemas.microsoft.com/office/drawing/2014/main" id="{4BBFE7E6-E397-6E97-C7B0-28EF97811DBF}"/>
                  </a:ext>
                </a:extLst>
              </p:cNvPr>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p:sp>
            <p:nvSpPr>
              <p:cNvPr id="5" name="Google Shape;948;p64">
                <a:extLst>
                  <a:ext uri="{FF2B5EF4-FFF2-40B4-BE49-F238E27FC236}">
                    <a16:creationId xmlns:a16="http://schemas.microsoft.com/office/drawing/2014/main" id="{4BBFE7E6-E397-6E97-C7B0-28EF97811DBF}"/>
                  </a:ext>
                </a:extLst>
              </p:cNvPr>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5"/>
                <a:stretch>
                  <a:fillRect/>
                </a:stretch>
              </a:blipFill>
              <a:ln>
                <a:noFill/>
              </a:ln>
            </p:spPr>
            <p:txBody>
              <a:bodyPr/>
              <a:lstStyle/>
              <a:p>
                <a:r>
                  <a:rPr lang="en-US">
                    <a:noFill/>
                  </a:rPr>
                  <a:t> </a:t>
                </a:r>
              </a:p>
            </p:txBody>
          </p:sp>
        </mc:Fallback>
      </mc:AlternateContent>
      <p:pic>
        <p:nvPicPr>
          <p:cNvPr id="6" name="Google Shape;950;p64">
            <a:extLst>
              <a:ext uri="{FF2B5EF4-FFF2-40B4-BE49-F238E27FC236}">
                <a16:creationId xmlns:a16="http://schemas.microsoft.com/office/drawing/2014/main" id="{53214649-74E6-F47B-89DE-0D0ED99CB451}"/>
              </a:ext>
            </a:extLst>
          </p:cNvPr>
          <p:cNvPicPr preferRelativeResize="0"/>
          <p:nvPr/>
        </p:nvPicPr>
        <p:blipFill>
          <a:blip r:embed="rId6">
            <a:alphaModFix/>
          </a:blip>
          <a:stretch>
            <a:fillRect/>
          </a:stretch>
        </p:blipFill>
        <p:spPr>
          <a:xfrm>
            <a:off x="5557000" y="1068279"/>
            <a:ext cx="834050" cy="1095717"/>
          </a:xfrm>
          <a:prstGeom prst="rect">
            <a:avLst/>
          </a:prstGeom>
          <a:noFill/>
          <a:ln>
            <a:noFill/>
          </a:ln>
        </p:spPr>
      </p:pic>
      <p:pic>
        <p:nvPicPr>
          <p:cNvPr id="7" name="Google Shape;952;p64">
            <a:extLst>
              <a:ext uri="{FF2B5EF4-FFF2-40B4-BE49-F238E27FC236}">
                <a16:creationId xmlns:a16="http://schemas.microsoft.com/office/drawing/2014/main" id="{533D3F09-B4BC-05A2-3E05-AF9EE944013C}"/>
              </a:ext>
            </a:extLst>
          </p:cNvPr>
          <p:cNvPicPr preferRelativeResize="0"/>
          <p:nvPr/>
        </p:nvPicPr>
        <p:blipFill>
          <a:blip r:embed="rId7">
            <a:alphaModFix/>
          </a:blip>
          <a:stretch>
            <a:fillRect/>
          </a:stretch>
        </p:blipFill>
        <p:spPr>
          <a:xfrm>
            <a:off x="7441640" y="1039679"/>
            <a:ext cx="909710" cy="1152900"/>
          </a:xfrm>
          <a:prstGeom prst="rect">
            <a:avLst/>
          </a:prstGeom>
          <a:noFill/>
          <a:ln>
            <a:noFill/>
          </a:ln>
        </p:spPr>
      </p:pic>
      <p:sp>
        <p:nvSpPr>
          <p:cNvPr id="8" name="Google Shape;954;p64">
            <a:extLst>
              <a:ext uri="{FF2B5EF4-FFF2-40B4-BE49-F238E27FC236}">
                <a16:creationId xmlns:a16="http://schemas.microsoft.com/office/drawing/2014/main" id="{0034E59E-F2CF-F02D-D5A3-11183000A81E}"/>
              </a:ext>
            </a:extLst>
          </p:cNvPr>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mc:Choice xmlns:a14="http://schemas.microsoft.com/office/drawing/2010/main" Requires="a14">
          <p:sp>
            <p:nvSpPr>
              <p:cNvPr id="9" name="Google Shape;948;p64">
                <a:extLst>
                  <a:ext uri="{FF2B5EF4-FFF2-40B4-BE49-F238E27FC236}">
                    <a16:creationId xmlns:a16="http://schemas.microsoft.com/office/drawing/2014/main" id="{A42DA594-82D6-8B23-6985-78293A04B164}"/>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p:sp>
            <p:nvSpPr>
              <p:cNvPr id="9" name="Google Shape;948;p64">
                <a:extLst>
                  <a:ext uri="{FF2B5EF4-FFF2-40B4-BE49-F238E27FC236}">
                    <a16:creationId xmlns:a16="http://schemas.microsoft.com/office/drawing/2014/main" id="{A42DA594-82D6-8B23-6985-78293A04B164}"/>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948;p64">
                <a:extLst>
                  <a:ext uri="{FF2B5EF4-FFF2-40B4-BE49-F238E27FC236}">
                    <a16:creationId xmlns:a16="http://schemas.microsoft.com/office/drawing/2014/main" id="{89EB5D53-B4CB-E996-04D5-EDF5D1FA35AC}"/>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p:sp>
            <p:nvSpPr>
              <p:cNvPr id="10" name="Google Shape;948;p64">
                <a:extLst>
                  <a:ext uri="{FF2B5EF4-FFF2-40B4-BE49-F238E27FC236}">
                    <a16:creationId xmlns:a16="http://schemas.microsoft.com/office/drawing/2014/main" id="{89EB5D53-B4CB-E996-04D5-EDF5D1FA35AC}"/>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Google Shape;957;p64">
                <a:extLst>
                  <a:ext uri="{FF2B5EF4-FFF2-40B4-BE49-F238E27FC236}">
                    <a16:creationId xmlns:a16="http://schemas.microsoft.com/office/drawing/2014/main" id="{7BBD2473-A65A-E933-D8AA-E0BB5ABCC1E0}"/>
                  </a:ext>
                </a:extLst>
              </p:cNvPr>
              <p:cNvSpPr txBox="1"/>
              <p:nvPr/>
            </p:nvSpPr>
            <p:spPr>
              <a:xfrm>
                <a:off x="212720" y="1088713"/>
                <a:ext cx="3256036" cy="1566039"/>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b="0" dirty="0">
                    <a:solidFill>
                      <a:schemeClr val="bg2"/>
                    </a:solidFill>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p:sp>
            <p:nvSpPr>
              <p:cNvPr id="11" name="Google Shape;957;p64">
                <a:extLst>
                  <a:ext uri="{FF2B5EF4-FFF2-40B4-BE49-F238E27FC236}">
                    <a16:creationId xmlns:a16="http://schemas.microsoft.com/office/drawing/2014/main" id="{7BBD2473-A65A-E933-D8AA-E0BB5ABCC1E0}"/>
                  </a:ext>
                </a:extLst>
              </p:cNvPr>
              <p:cNvSpPr txBox="1">
                <a:spLocks noRot="1" noChangeAspect="1" noMove="1" noResize="1" noEditPoints="1" noAdjustHandles="1" noChangeArrowheads="1" noChangeShapeType="1" noTextEdit="1"/>
              </p:cNvSpPr>
              <p:nvPr/>
            </p:nvSpPr>
            <p:spPr>
              <a:xfrm>
                <a:off x="212720" y="1088713"/>
                <a:ext cx="3256036" cy="1566039"/>
              </a:xfrm>
              <a:prstGeom prst="rect">
                <a:avLst/>
              </a:prstGeom>
              <a:blipFill>
                <a:blip r:embed="rId10"/>
                <a:stretch>
                  <a:fillRect l="-1163" b="-25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8151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7">
                                            <p:txEl>
                                              <p:pRg st="3" end="3"/>
                                            </p:txEl>
                                          </p:spTgt>
                                        </p:tgtEl>
                                        <p:attrNameLst>
                                          <p:attrName>style.visibility</p:attrName>
                                        </p:attrNameLst>
                                      </p:cBhvr>
                                      <p:to>
                                        <p:strVal val="visible"/>
                                      </p:to>
                                    </p:set>
                                    <p:animEffect transition="in" filter="fade">
                                      <p:cBhvr>
                                        <p:cTn id="7" dur="1000"/>
                                        <p:tgtEl>
                                          <p:spTgt spid="9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01" name="Google Shape;1001;p67"/>
              <p:cNvSpPr txBox="1">
                <a:spLocks noGrp="1"/>
              </p:cNvSpPr>
              <p:nvPr>
                <p:ph type="body" idx="1"/>
              </p:nvPr>
            </p:nvSpPr>
            <p:spPr>
              <a:xfrm>
                <a:off x="163025" y="670800"/>
                <a:ext cx="8795100" cy="4317300"/>
              </a:xfrm>
              <a:prstGeom prst="rect">
                <a:avLst/>
              </a:prstGeom>
            </p:spPr>
            <p:txBody>
              <a:bodyPr spcFirstLastPara="1" wrap="square" lIns="91425" tIns="91425" rIns="91425" bIns="91425" anchor="t" anchorCtr="0">
                <a:normAutofit/>
              </a:bodyPr>
              <a:lstStyle/>
              <a:p>
                <a:pPr marL="0" lvl="0" indent="0">
                  <a:lnSpc>
                    <a:spcPct val="85000"/>
                  </a:lnSpc>
                  <a:buNone/>
                </a:pPr>
                <a:r>
                  <a:rPr lang="en-US" sz="2000" b="1" dirty="0"/>
                  <a:t>[HJKY95]:   </a:t>
                </a:r>
                <a:r>
                  <a:rPr lang="en-US" sz="2000" dirty="0"/>
                  <a:t>t-out-of-n   Shamir Sharing  of  0     →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 ,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 </m:t>
                    </m:r>
                  </m:oMath>
                </a14:m>
                <a:endParaRPr lang="en-US" sz="2000" dirty="0"/>
              </a:p>
              <a:p>
                <a:pPr marL="0" lvl="0" indent="0">
                  <a:spcBef>
                    <a:spcPts val="1200"/>
                  </a:spcBef>
                  <a:buClr>
                    <a:schemeClr val="dk1"/>
                  </a:buClr>
                  <a:buSzPts val="1100"/>
                  <a:buNone/>
                </a:pP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𝐽</m:t>
                        </m:r>
                      </m:sub>
                    </m:sSub>
                  </m:oMath>
                </a14:m>
                <a:r>
                  <a:rPr lang="ar-AE" sz="2000" dirty="0">
                    <a:solidFill>
                      <a:schemeClr val="bg2"/>
                    </a:solidFill>
                  </a:rPr>
                  <a:t> = </a:t>
                </a:r>
                <a14:m>
                  <m:oMath xmlns:m="http://schemas.openxmlformats.org/officeDocument/2006/math">
                    <m:sSup>
                      <m:sSupPr>
                        <m:ctrlPr>
                          <a:rPr lang="ar-AE" sz="2400" i="1">
                            <a:solidFill>
                              <a:schemeClr val="bg2"/>
                            </a:solidFill>
                            <a:latin typeface="Cambria Math" panose="02040503050406030204" pitchFamily="18" charset="0"/>
                          </a:rPr>
                        </m:ctrlPr>
                      </m:sSupPr>
                      <m:e>
                        <m:r>
                          <a:rPr lang="ar-AE" sz="2400" i="1">
                            <a:solidFill>
                              <a:schemeClr val="bg2"/>
                            </a:solidFill>
                            <a:latin typeface="Cambria Math" panose="02040503050406030204" pitchFamily="18" charset="0"/>
                          </a:rPr>
                          <m:t>𝑔</m:t>
                        </m:r>
                      </m:e>
                      <m:sup>
                        <m:r>
                          <a:rPr lang="ar-AE" sz="2400" i="1">
                            <a:solidFill>
                              <a:schemeClr val="bg2"/>
                            </a:solidFill>
                            <a:latin typeface="Cambria Math" panose="02040503050406030204" pitchFamily="18" charset="0"/>
                          </a:rPr>
                          <m:t> </m:t>
                        </m:r>
                        <m:nary>
                          <m:naryPr>
                            <m:chr m:val="∑"/>
                            <m:supHide m:val="on"/>
                            <m:ctrlPr>
                              <a:rPr lang="ar-AE" sz="2400" i="1">
                                <a:solidFill>
                                  <a:schemeClr val="bg2"/>
                                </a:solidFill>
                                <a:latin typeface="Cambria Math" panose="02040503050406030204" pitchFamily="18" charset="0"/>
                              </a:rPr>
                            </m:ctrlPr>
                          </m:naryPr>
                          <m:sub>
                            <m:r>
                              <m:rPr>
                                <m:brk m:alnAt="7"/>
                              </m:rPr>
                              <a:rPr lang="ar-AE" sz="2400" i="1">
                                <a:solidFill>
                                  <a:schemeClr val="bg2"/>
                                </a:solidFill>
                                <a:latin typeface="Cambria Math" panose="02040503050406030204" pitchFamily="18" charset="0"/>
                              </a:rPr>
                              <m:t> </m:t>
                            </m:r>
                            <m:r>
                              <a:rPr lang="ar-AE" sz="2400" i="1">
                                <a:solidFill>
                                  <a:schemeClr val="bg2"/>
                                </a:solidFill>
                                <a:latin typeface="Cambria Math" panose="02040503050406030204" pitchFamily="18" charset="0"/>
                              </a:rPr>
                              <m:t>𝑖</m:t>
                            </m:r>
                            <m:r>
                              <a:rPr lang="ar-AE" sz="2400" i="1">
                                <a:solidFill>
                                  <a:schemeClr val="bg2"/>
                                </a:solidFill>
                                <a:latin typeface="Cambria Math" panose="02040503050406030204" pitchFamily="18" charset="0"/>
                              </a:rPr>
                              <m:t> ∈ </m:t>
                            </m:r>
                            <m:r>
                              <a:rPr lang="ar-AE" sz="2400" i="1">
                                <a:solidFill>
                                  <a:schemeClr val="bg2"/>
                                </a:solidFill>
                                <a:latin typeface="Cambria Math" panose="02040503050406030204" pitchFamily="18" charset="0"/>
                              </a:rPr>
                              <m:t>𝐽</m:t>
                            </m:r>
                          </m:sub>
                          <m:sup/>
                          <m:e>
                            <m:r>
                              <a:rPr lang="ar-AE" sz="2400" i="1">
                                <a:solidFill>
                                  <a:schemeClr val="bg2"/>
                                </a:solidFill>
                                <a:latin typeface="Cambria Math" panose="02040503050406030204" pitchFamily="18" charset="0"/>
                              </a:rPr>
                              <m:t>𝑠</m:t>
                            </m:r>
                            <m:sSub>
                              <m:sSubPr>
                                <m:ctrlPr>
                                  <a:rPr lang="ar-AE" sz="2400" i="1">
                                    <a:solidFill>
                                      <a:schemeClr val="bg2"/>
                                    </a:solidFill>
                                    <a:latin typeface="Cambria Math" panose="02040503050406030204" pitchFamily="18" charset="0"/>
                                  </a:rPr>
                                </m:ctrlPr>
                              </m:sSubPr>
                              <m:e>
                                <m:r>
                                  <a:rPr lang="ar-AE" sz="2400" i="1">
                                    <a:solidFill>
                                      <a:schemeClr val="bg2"/>
                                    </a:solidFill>
                                    <a:latin typeface="Cambria Math" panose="02040503050406030204" pitchFamily="18" charset="0"/>
                                  </a:rPr>
                                  <m:t>𝑘</m:t>
                                </m:r>
                              </m:e>
                              <m:sub>
                                <m:r>
                                  <a:rPr lang="ar-AE" sz="2400" i="1">
                                    <a:solidFill>
                                      <a:schemeClr val="bg2"/>
                                    </a:solidFill>
                                    <a:latin typeface="Cambria Math" panose="02040503050406030204" pitchFamily="18" charset="0"/>
                                  </a:rPr>
                                  <m:t>𝑖</m:t>
                                </m:r>
                              </m:sub>
                            </m:sSub>
                          </m:e>
                        </m:nary>
                      </m:sup>
                    </m:sSup>
                  </m:oMath>
                </a14:m>
                <a:endParaRPr lang="en-US" sz="2000" dirty="0"/>
              </a:p>
              <a:p>
                <a:pPr marL="0" lvl="0" indent="0" algn="l" rtl="0">
                  <a:lnSpc>
                    <a:spcPct val="85000"/>
                  </a:lnSpc>
                  <a:spcBef>
                    <a:spcPts val="1200"/>
                  </a:spcBef>
                  <a:spcAft>
                    <a:spcPts val="0"/>
                  </a:spcAft>
                  <a:buNone/>
                </a:pPr>
                <a:endParaRPr lang="en-US" sz="2000" dirty="0"/>
              </a:p>
              <a:p>
                <a:pPr marL="0" lvl="0" indent="0" algn="l" rtl="0">
                  <a:lnSpc>
                    <a:spcPct val="85000"/>
                  </a:lnSpc>
                  <a:spcBef>
                    <a:spcPts val="1200"/>
                  </a:spcBef>
                  <a:spcAft>
                    <a:spcPts val="0"/>
                  </a:spcAft>
                  <a:buNone/>
                </a:pPr>
                <a:endParaRPr lang="en-US" sz="2000" dirty="0"/>
              </a:p>
              <a:p>
                <a:pPr marL="0" indent="0">
                  <a:lnSpc>
                    <a:spcPct val="50000"/>
                  </a:lnSpc>
                  <a:spcBef>
                    <a:spcPts val="1200"/>
                  </a:spcBef>
                  <a:buClr>
                    <a:schemeClr val="dk1"/>
                  </a:buClr>
                  <a:buSzPts val="1100"/>
                  <a:buNone/>
                </a:pPr>
                <a:endParaRPr lang="en-US" sz="2000" b="1" dirty="0"/>
              </a:p>
              <a:p>
                <a:pPr marL="0" indent="0">
                  <a:lnSpc>
                    <a:spcPct val="50000"/>
                  </a:lnSpc>
                  <a:spcBef>
                    <a:spcPts val="1200"/>
                  </a:spcBef>
                  <a:buClr>
                    <a:schemeClr val="dk1"/>
                  </a:buClr>
                  <a:buSzPts val="1100"/>
                  <a:buNone/>
                </a:pPr>
                <a:endParaRPr lang="en-US" sz="2000" b="1" dirty="0"/>
              </a:p>
              <a:p>
                <a:pPr marL="0" indent="0">
                  <a:lnSpc>
                    <a:spcPct val="100000"/>
                  </a:lnSpc>
                  <a:spcBef>
                    <a:spcPts val="1200"/>
                  </a:spcBef>
                  <a:buClr>
                    <a:schemeClr val="dk1"/>
                  </a:buClr>
                  <a:buSzPts val="1100"/>
                  <a:buNone/>
                </a:pP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oMath>
                </a14:m>
                <a:r>
                  <a:rPr lang="en-US" sz="2200" dirty="0">
                    <a:latin typeface="PT Serif" panose="020A0603040505020204" pitchFamily="18" charset="77"/>
                  </a:rPr>
                  <a:t> </a:t>
                </a:r>
                <a:r>
                  <a:rPr lang="en-US" sz="2200" dirty="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𝐻</m:t>
                        </m:r>
                        <m:r>
                          <a:rPr lang="en-US" sz="2200" i="1">
                            <a:latin typeface="Cambria Math" panose="02040503050406030204" pitchFamily="18" charset="0"/>
                          </a:rPr>
                          <m:t>(</m:t>
                        </m:r>
                        <m:r>
                          <a:rPr lang="en-US" sz="2200" i="1">
                            <a:latin typeface="Cambria Math" panose="02040503050406030204" pitchFamily="18" charset="0"/>
                          </a:rPr>
                          <m:t>𝑚</m:t>
                        </m:r>
                        <m:r>
                          <a:rPr lang="en-US" sz="2200" i="1">
                            <a:latin typeface="Cambria Math" panose="02040503050406030204" pitchFamily="18" charset="0"/>
                          </a:rPr>
                          <m:t>)</m:t>
                        </m:r>
                      </m:e>
                      <m:sup>
                        <m:r>
                          <a:rPr lang="en-US" sz="2200" i="1">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a:rPr lang="en-US" sz="2200" i="1">
                                <a:latin typeface="Cambria Math" panose="02040503050406030204" pitchFamily="18" charset="0"/>
                              </a:rPr>
                              <m:t>𝑖</m:t>
                            </m:r>
                          </m:sub>
                          <m:sup>
                            <m:r>
                              <a:rPr lang="en-US" sz="2200" b="0" i="1" smtClean="0">
                                <a:latin typeface="Cambria Math" panose="02040503050406030204" pitchFamily="18" charset="0"/>
                              </a:rPr>
                              <m:t>′</m:t>
                            </m:r>
                          </m:sup>
                        </m:sSubSup>
                        <m:r>
                          <a:rPr lang="en-US" sz="2200" i="1">
                            <a:latin typeface="Cambria Math" panose="02040503050406030204" pitchFamily="18" charset="0"/>
                          </a:rPr>
                          <m:t> + </m:t>
                        </m:r>
                        <m:r>
                          <a:rPr lang="en-US" sz="2200" i="1">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a:rPr lang="en-US" sz="2200" i="1">
                                <a:latin typeface="Cambria Math" panose="02040503050406030204" pitchFamily="18" charset="0"/>
                              </a:rPr>
                              <m:t>𝑗</m:t>
                            </m:r>
                          </m:sub>
                          <m:sup>
                            <m:r>
                              <a:rPr lang="en-US" sz="2200" b="0" i="1" smtClean="0">
                                <a:latin typeface="Cambria Math" panose="02040503050406030204" pitchFamily="18" charset="0"/>
                              </a:rPr>
                              <m:t>′</m:t>
                            </m:r>
                          </m:sup>
                        </m:sSubSup>
                      </m:sup>
                    </m:sSup>
                  </m:oMath>
                </a14:m>
                <a:r>
                  <a:rPr lang="en-US" sz="2200" dirty="0"/>
                  <a:t> =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𝐻</m:t>
                        </m:r>
                        <m:r>
                          <a:rPr lang="en-US" sz="2200" i="1">
                            <a:latin typeface="Cambria Math" panose="02040503050406030204" pitchFamily="18" charset="0"/>
                          </a:rPr>
                          <m:t>(</m:t>
                        </m:r>
                        <m:r>
                          <a:rPr lang="en-US" sz="2200" i="1">
                            <a:latin typeface="Cambria Math" panose="02040503050406030204" pitchFamily="18" charset="0"/>
                          </a:rPr>
                          <m:t>𝑚</m:t>
                        </m:r>
                        <m:r>
                          <a:rPr lang="en-US" sz="2200" i="1">
                            <a:latin typeface="Cambria Math" panose="02040503050406030204" pitchFamily="18" charset="0"/>
                          </a:rPr>
                          <m:t>)</m:t>
                        </m:r>
                      </m:e>
                      <m:sup>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𝑖</m:t>
                            </m:r>
                          </m:sub>
                        </m:sSub>
                        <m:r>
                          <a:rPr lang="en-US" sz="2200" i="1">
                            <a:latin typeface="Cambria Math" panose="02040503050406030204" pitchFamily="18" charset="0"/>
                          </a:rPr>
                          <m:t> +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𝑗</m:t>
                            </m:r>
                          </m:sub>
                        </m:sSub>
                        <m:r>
                          <a:rPr lang="en-US" sz="2200" b="0" i="1" smtClean="0">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𝛿</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𝛿</m:t>
                            </m:r>
                          </m:e>
                          <m:sub>
                            <m:r>
                              <a:rPr lang="en-US" sz="2200" b="0" i="1" smtClean="0">
                                <a:latin typeface="Cambria Math" panose="02040503050406030204" pitchFamily="18" charset="0"/>
                                <a:ea typeface="Cambria Math" panose="02040503050406030204" pitchFamily="18" charset="0"/>
                              </a:rPr>
                              <m:t>𝑗</m:t>
                            </m:r>
                          </m:sub>
                        </m:sSub>
                      </m:sup>
                    </m:sSup>
                  </m:oMath>
                </a14:m>
                <a:endParaRPr lang="en-US" sz="2200" baseline="30000" dirty="0"/>
              </a:p>
              <a:p>
                <a:pPr marL="0" indent="0">
                  <a:lnSpc>
                    <a:spcPct val="100000"/>
                  </a:lnSpc>
                  <a:spcBef>
                    <a:spcPts val="1200"/>
                  </a:spcBef>
                  <a:buClr>
                    <a:schemeClr val="dk1"/>
                  </a:buClr>
                  <a:buSzPts val="1100"/>
                  <a:buNone/>
                </a:pPr>
                <a:r>
                  <a:rPr lang="en-US" sz="2000" dirty="0">
                    <a:latin typeface="PT Serif" panose="020A0603040505020204" pitchFamily="18" charset="77"/>
                  </a:rPr>
                  <a:t>Is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ea typeface="Cambria Math" panose="02040503050406030204" pitchFamily="18" charset="0"/>
                          </a:rPr>
                          <m:t>′</m:t>
                        </m:r>
                      </m:sup>
                    </m:sSup>
                  </m:oMath>
                </a14:m>
                <a:r>
                  <a:rPr lang="en-US" sz="2000" dirty="0">
                    <a:latin typeface="PT Serif" panose="020A0603040505020204" pitchFamily="18" charset="77"/>
                  </a:rPr>
                  <a:t> a valid sig  </a:t>
                </a:r>
                <a:r>
                  <a:rPr lang="en-US" sz="2000" dirty="0" err="1">
                    <a:latin typeface="PT Serif" panose="020A0603040505020204" pitchFamily="18" charset="77"/>
                  </a:rPr>
                  <a:t>w.r.t</a:t>
                </a:r>
                <a:r>
                  <a:rPr lang="en-US" sz="2000" dirty="0">
                    <a:latin typeface="PT Serif" panose="020A0603040505020204" pitchFamily="18" charset="77"/>
                  </a:rPr>
                  <a:t>  </a:t>
                </a:r>
                <a14:m>
                  <m:oMath xmlns:m="http://schemas.openxmlformats.org/officeDocument/2006/math">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200" dirty="0"/>
                  <a:t> =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𝑖</m:t>
                            </m:r>
                          </m:sub>
                        </m:sSub>
                        <m:r>
                          <a:rPr lang="en-US" sz="2200" i="1">
                            <a:latin typeface="Cambria Math" panose="02040503050406030204" pitchFamily="18" charset="0"/>
                          </a:rPr>
                          <m:t> +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𝑗</m:t>
                            </m:r>
                          </m:sub>
                        </m:sSub>
                      </m:sup>
                    </m:sSup>
                    <m:r>
                      <a:rPr lang="en-US" sz="2200" i="1">
                        <a:latin typeface="Cambria Math" panose="02040503050406030204" pitchFamily="18" charset="0"/>
                      </a:rPr>
                      <m:t> </m:t>
                    </m:r>
                    <m:r>
                      <a:rPr lang="en-US" sz="2200" b="0" i="1" smtClean="0">
                        <a:latin typeface="Cambria Math" panose="02040503050406030204" pitchFamily="18" charset="0"/>
                      </a:rPr>
                      <m:t>?</m:t>
                    </m:r>
                  </m:oMath>
                </a14:m>
                <a:endParaRPr lang="en" sz="2200" baseline="30000" dirty="0"/>
              </a:p>
            </p:txBody>
          </p:sp>
        </mc:Choice>
        <mc:Fallback>
          <p:sp>
            <p:nvSpPr>
              <p:cNvPr id="1001" name="Google Shape;1001;p67"/>
              <p:cNvSpPr txBox="1">
                <a:spLocks noGrp="1" noRot="1" noChangeAspect="1" noMove="1" noResize="1" noEditPoints="1" noAdjustHandles="1" noChangeArrowheads="1" noChangeShapeType="1" noTextEdit="1"/>
              </p:cNvSpPr>
              <p:nvPr>
                <p:ph type="body" idx="1"/>
              </p:nvPr>
            </p:nvSpPr>
            <p:spPr>
              <a:xfrm>
                <a:off x="163025" y="670800"/>
                <a:ext cx="8795100" cy="4317300"/>
              </a:xfrm>
              <a:prstGeom prst="rect">
                <a:avLst/>
              </a:prstGeom>
              <a:blipFill>
                <a:blip r:embed="rId3"/>
                <a:stretch>
                  <a:fillRect l="-720" t="-880"/>
                </a:stretch>
              </a:blipFill>
            </p:spPr>
            <p:txBody>
              <a:bodyPr/>
              <a:lstStyle/>
              <a:p>
                <a:r>
                  <a:rPr lang="en-US">
                    <a:noFill/>
                  </a:rPr>
                  <a:t> </a:t>
                </a:r>
              </a:p>
            </p:txBody>
          </p:sp>
        </mc:Fallback>
      </mc:AlternateContent>
      <p:sp>
        <p:nvSpPr>
          <p:cNvPr id="997" name="Google Shape;997;p67"/>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Adding Proactive Refresh to Accountable TS - Attempt 1</a:t>
            </a:r>
            <a:endParaRPr/>
          </a:p>
        </p:txBody>
      </p:sp>
      <p:pic>
        <p:nvPicPr>
          <p:cNvPr id="1009" name="Google Shape;1009;p67"/>
          <p:cNvPicPr preferRelativeResize="0"/>
          <p:nvPr/>
        </p:nvPicPr>
        <p:blipFill>
          <a:blip r:embed="rId4">
            <a:alphaModFix/>
          </a:blip>
          <a:stretch>
            <a:fillRect/>
          </a:stretch>
        </p:blipFill>
        <p:spPr>
          <a:xfrm>
            <a:off x="8309225" y="4167429"/>
            <a:ext cx="575350" cy="573610"/>
          </a:xfrm>
          <a:prstGeom prst="rect">
            <a:avLst/>
          </a:prstGeom>
          <a:noFill/>
          <a:ln>
            <a:noFill/>
          </a:ln>
        </p:spPr>
      </p:pic>
      <p:sp>
        <p:nvSpPr>
          <p:cNvPr id="2" name="Google Shape;525;p45">
            <a:extLst>
              <a:ext uri="{FF2B5EF4-FFF2-40B4-BE49-F238E27FC236}">
                <a16:creationId xmlns:a16="http://schemas.microsoft.com/office/drawing/2014/main" id="{AEADFE3B-03EA-8C87-26A8-D5C3A0805D24}"/>
              </a:ext>
            </a:extLst>
          </p:cNvPr>
          <p:cNvSpPr/>
          <p:nvPr/>
        </p:nvSpPr>
        <p:spPr>
          <a:xfrm>
            <a:off x="3950120" y="3970878"/>
            <a:ext cx="4303643"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PT Serif" panose="020A0603040505020204" pitchFamily="18" charset="77"/>
                <a:ea typeface="PT Serif"/>
                <a:cs typeface="PT Serif"/>
                <a:sym typeface="PT Serif"/>
              </a:rPr>
              <a:t>No, since </a:t>
            </a:r>
            <a:r>
              <a:rPr lang="en" sz="2000" dirty="0">
                <a:latin typeface="PT Serif" panose="020A0603040505020204" pitchFamily="18" charset="77"/>
              </a:rPr>
              <a:t>𝛿</a:t>
            </a:r>
            <a:r>
              <a:rPr lang="en-US" sz="2000" baseline="-25000" dirty="0" err="1">
                <a:latin typeface="PT Serif" panose="020A0603040505020204" pitchFamily="18" charset="77"/>
              </a:rPr>
              <a:t>i</a:t>
            </a:r>
            <a:r>
              <a:rPr lang="en" sz="2000" baseline="-25000" dirty="0">
                <a:latin typeface="PT Serif" panose="020A0603040505020204" pitchFamily="18" charset="77"/>
              </a:rPr>
              <a:t> </a:t>
            </a:r>
            <a:r>
              <a:rPr lang="en" sz="2000" dirty="0">
                <a:latin typeface="PT Serif" panose="020A0603040505020204" pitchFamily="18" charset="77"/>
              </a:rPr>
              <a:t>+ 𝛿</a:t>
            </a:r>
            <a:r>
              <a:rPr lang="en-US" sz="2000" baseline="-25000" dirty="0">
                <a:latin typeface="PT Serif" panose="020A0603040505020204" pitchFamily="18" charset="77"/>
              </a:rPr>
              <a:t>j</a:t>
            </a:r>
            <a:r>
              <a:rPr lang="en" sz="2000" dirty="0">
                <a:latin typeface="PT Serif" panose="020A0603040505020204" pitchFamily="18" charset="77"/>
              </a:rPr>
              <a:t> </a:t>
            </a:r>
            <a:r>
              <a:rPr lang="en-US" sz="2000" dirty="0" err="1">
                <a:latin typeface="PT Serif" panose="020A0603040505020204" pitchFamily="18" charset="77"/>
              </a:rPr>
              <a:t>i</a:t>
            </a:r>
            <a:r>
              <a:rPr lang="en" sz="2000" dirty="0">
                <a:latin typeface="PT Serif" panose="020A0603040505020204" pitchFamily="18" charset="77"/>
              </a:rPr>
              <a:t>s not 0</a:t>
            </a:r>
            <a:endParaRPr sz="2000" dirty="0">
              <a:latin typeface="PT Serif" panose="020A0603040505020204" pitchFamily="18" charset="77"/>
              <a:ea typeface="PT Serif"/>
              <a:cs typeface="PT Serif"/>
              <a:sym typeface="PT Serif"/>
            </a:endParaRPr>
          </a:p>
        </p:txBody>
      </p:sp>
      <p:pic>
        <p:nvPicPr>
          <p:cNvPr id="3" name="Google Shape;947;p64">
            <a:extLst>
              <a:ext uri="{FF2B5EF4-FFF2-40B4-BE49-F238E27FC236}">
                <a16:creationId xmlns:a16="http://schemas.microsoft.com/office/drawing/2014/main" id="{DC5ED413-9C23-F2DD-147F-AB6F7CB7BCEC}"/>
              </a:ext>
            </a:extLst>
          </p:cNvPr>
          <p:cNvPicPr preferRelativeResize="0"/>
          <p:nvPr/>
        </p:nvPicPr>
        <p:blipFill>
          <a:blip r:embed="rId5">
            <a:alphaModFix/>
          </a:blip>
          <a:stretch>
            <a:fillRect/>
          </a:stretch>
        </p:blipFill>
        <p:spPr>
          <a:xfrm>
            <a:off x="3493575" y="1039679"/>
            <a:ext cx="834050" cy="1152898"/>
          </a:xfrm>
          <a:prstGeom prst="rect">
            <a:avLst/>
          </a:prstGeom>
          <a:noFill/>
          <a:ln>
            <a:noFill/>
          </a:ln>
        </p:spPr>
      </p:pic>
      <mc:AlternateContent xmlns:mc="http://schemas.openxmlformats.org/markup-compatibility/2006">
        <mc:Choice xmlns:a14="http://schemas.microsoft.com/office/drawing/2010/main" Requires="a14">
          <p:sp>
            <p:nvSpPr>
              <p:cNvPr id="4" name="Google Shape;948;p64">
                <a:extLst>
                  <a:ext uri="{FF2B5EF4-FFF2-40B4-BE49-F238E27FC236}">
                    <a16:creationId xmlns:a16="http://schemas.microsoft.com/office/drawing/2014/main" id="{AA7F61DA-6C83-7E2A-BFC3-D4746FF04128}"/>
                  </a:ext>
                </a:extLst>
              </p:cNvPr>
              <p:cNvSpPr txBox="1"/>
              <p:nvPr/>
            </p:nvSpPr>
            <p:spPr>
              <a:xfrm>
                <a:off x="2994148"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1</m:t>
                          </m:r>
                        </m:sub>
                      </m:sSub>
                    </m:oMath>
                  </m:oMathPara>
                </a14:m>
                <a:endParaRPr sz="1600" dirty="0"/>
              </a:p>
            </p:txBody>
          </p:sp>
        </mc:Choice>
        <mc:Fallback>
          <p:sp>
            <p:nvSpPr>
              <p:cNvPr id="4" name="Google Shape;948;p64">
                <a:extLst>
                  <a:ext uri="{FF2B5EF4-FFF2-40B4-BE49-F238E27FC236}">
                    <a16:creationId xmlns:a16="http://schemas.microsoft.com/office/drawing/2014/main" id="{AA7F61DA-6C83-7E2A-BFC3-D4746FF04128}"/>
                  </a:ext>
                </a:extLst>
              </p:cNvPr>
              <p:cNvSpPr txBox="1">
                <a:spLocks noRot="1" noChangeAspect="1" noMove="1" noResize="1" noEditPoints="1" noAdjustHandles="1" noChangeArrowheads="1" noChangeShapeType="1" noTextEdit="1"/>
              </p:cNvSpPr>
              <p:nvPr/>
            </p:nvSpPr>
            <p:spPr>
              <a:xfrm>
                <a:off x="2994148" y="2173289"/>
                <a:ext cx="1832903" cy="492412"/>
              </a:xfrm>
              <a:prstGeom prst="rect">
                <a:avLst/>
              </a:prstGeom>
              <a:blipFill>
                <a:blip r:embed="rId6"/>
                <a:stretch>
                  <a:fillRect/>
                </a:stretch>
              </a:blipFill>
              <a:ln>
                <a:noFill/>
              </a:ln>
            </p:spPr>
            <p:txBody>
              <a:bodyPr/>
              <a:lstStyle/>
              <a:p>
                <a:r>
                  <a:rPr lang="en-US">
                    <a:noFill/>
                  </a:rPr>
                  <a:t> </a:t>
                </a:r>
              </a:p>
            </p:txBody>
          </p:sp>
        </mc:Fallback>
      </mc:AlternateContent>
      <p:pic>
        <p:nvPicPr>
          <p:cNvPr id="5" name="Google Shape;950;p64">
            <a:extLst>
              <a:ext uri="{FF2B5EF4-FFF2-40B4-BE49-F238E27FC236}">
                <a16:creationId xmlns:a16="http://schemas.microsoft.com/office/drawing/2014/main" id="{D1FF8C23-F171-BCF7-A59A-FFE97A81F5FC}"/>
              </a:ext>
            </a:extLst>
          </p:cNvPr>
          <p:cNvPicPr preferRelativeResize="0"/>
          <p:nvPr/>
        </p:nvPicPr>
        <p:blipFill>
          <a:blip r:embed="rId7">
            <a:alphaModFix/>
          </a:blip>
          <a:stretch>
            <a:fillRect/>
          </a:stretch>
        </p:blipFill>
        <p:spPr>
          <a:xfrm>
            <a:off x="5557000" y="1068279"/>
            <a:ext cx="834050" cy="1095717"/>
          </a:xfrm>
          <a:prstGeom prst="rect">
            <a:avLst/>
          </a:prstGeom>
          <a:noFill/>
          <a:ln>
            <a:noFill/>
          </a:ln>
        </p:spPr>
      </p:pic>
      <p:pic>
        <p:nvPicPr>
          <p:cNvPr id="6" name="Google Shape;952;p64">
            <a:extLst>
              <a:ext uri="{FF2B5EF4-FFF2-40B4-BE49-F238E27FC236}">
                <a16:creationId xmlns:a16="http://schemas.microsoft.com/office/drawing/2014/main" id="{CE841560-598C-503C-5EBD-3EEC85DDFAAF}"/>
              </a:ext>
            </a:extLst>
          </p:cNvPr>
          <p:cNvPicPr preferRelativeResize="0"/>
          <p:nvPr/>
        </p:nvPicPr>
        <p:blipFill>
          <a:blip r:embed="rId8">
            <a:alphaModFix/>
          </a:blip>
          <a:stretch>
            <a:fillRect/>
          </a:stretch>
        </p:blipFill>
        <p:spPr>
          <a:xfrm>
            <a:off x="7441640" y="1039679"/>
            <a:ext cx="909710" cy="1152900"/>
          </a:xfrm>
          <a:prstGeom prst="rect">
            <a:avLst/>
          </a:prstGeom>
          <a:noFill/>
          <a:ln>
            <a:noFill/>
          </a:ln>
        </p:spPr>
      </p:pic>
      <mc:AlternateContent xmlns:mc="http://schemas.openxmlformats.org/markup-compatibility/2006">
        <mc:Choice xmlns:a14="http://schemas.microsoft.com/office/drawing/2010/main" Requires="a14">
          <p:sp>
            <p:nvSpPr>
              <p:cNvPr id="9" name="Google Shape;948;p64">
                <a:extLst>
                  <a:ext uri="{FF2B5EF4-FFF2-40B4-BE49-F238E27FC236}">
                    <a16:creationId xmlns:a16="http://schemas.microsoft.com/office/drawing/2014/main" id="{4721AD44-CC38-2244-7B93-A3EF8DE3A7B4}"/>
                  </a:ext>
                </a:extLst>
              </p:cNvPr>
              <p:cNvSpPr txBox="1"/>
              <p:nvPr/>
            </p:nvSpPr>
            <p:spPr>
              <a:xfrm>
                <a:off x="5048291"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2</m:t>
                          </m:r>
                        </m:sub>
                      </m:sSub>
                    </m:oMath>
                  </m:oMathPara>
                </a14:m>
                <a:endParaRPr sz="1600" dirty="0"/>
              </a:p>
            </p:txBody>
          </p:sp>
        </mc:Choice>
        <mc:Fallback>
          <p:sp>
            <p:nvSpPr>
              <p:cNvPr id="9" name="Google Shape;948;p64">
                <a:extLst>
                  <a:ext uri="{FF2B5EF4-FFF2-40B4-BE49-F238E27FC236}">
                    <a16:creationId xmlns:a16="http://schemas.microsoft.com/office/drawing/2014/main" id="{4721AD44-CC38-2244-7B93-A3EF8DE3A7B4}"/>
                  </a:ext>
                </a:extLst>
              </p:cNvPr>
              <p:cNvSpPr txBox="1">
                <a:spLocks noRot="1" noChangeAspect="1" noMove="1" noResize="1" noEditPoints="1" noAdjustHandles="1" noChangeArrowheads="1" noChangeShapeType="1" noTextEdit="1"/>
              </p:cNvSpPr>
              <p:nvPr/>
            </p:nvSpPr>
            <p:spPr>
              <a:xfrm>
                <a:off x="5048291" y="2173289"/>
                <a:ext cx="1832903" cy="49241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948;p64">
                <a:extLst>
                  <a:ext uri="{FF2B5EF4-FFF2-40B4-BE49-F238E27FC236}">
                    <a16:creationId xmlns:a16="http://schemas.microsoft.com/office/drawing/2014/main" id="{CBD7FBED-27E7-9B67-C8B5-98EF2BEE41D1}"/>
                  </a:ext>
                </a:extLst>
              </p:cNvPr>
              <p:cNvSpPr txBox="1"/>
              <p:nvPr/>
            </p:nvSpPr>
            <p:spPr>
              <a:xfrm>
                <a:off x="7051672"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3</m:t>
                          </m:r>
                        </m:sub>
                      </m:sSub>
                    </m:oMath>
                  </m:oMathPara>
                </a14:m>
                <a:endParaRPr sz="1600" dirty="0"/>
              </a:p>
            </p:txBody>
          </p:sp>
        </mc:Choice>
        <mc:Fallback>
          <p:sp>
            <p:nvSpPr>
              <p:cNvPr id="10" name="Google Shape;948;p64">
                <a:extLst>
                  <a:ext uri="{FF2B5EF4-FFF2-40B4-BE49-F238E27FC236}">
                    <a16:creationId xmlns:a16="http://schemas.microsoft.com/office/drawing/2014/main" id="{CBD7FBED-27E7-9B67-C8B5-98EF2BEE41D1}"/>
                  </a:ext>
                </a:extLst>
              </p:cNvPr>
              <p:cNvSpPr txBox="1">
                <a:spLocks noRot="1" noChangeAspect="1" noMove="1" noResize="1" noEditPoints="1" noAdjustHandles="1" noChangeArrowheads="1" noChangeShapeType="1" noTextEdit="1"/>
              </p:cNvSpPr>
              <p:nvPr/>
            </p:nvSpPr>
            <p:spPr>
              <a:xfrm>
                <a:off x="7051672" y="2173289"/>
                <a:ext cx="1832903" cy="492412"/>
              </a:xfrm>
              <a:prstGeom prst="rect">
                <a:avLst/>
              </a:prstGeom>
              <a:blipFill>
                <a:blip r:embed="rId10"/>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1">
                                            <p:txEl>
                                              <p:pRg st="0" end="0"/>
                                            </p:txEl>
                                          </p:spTgt>
                                        </p:tgtEl>
                                        <p:attrNameLst>
                                          <p:attrName>style.visibility</p:attrName>
                                        </p:attrNameLst>
                                      </p:cBhvr>
                                      <p:to>
                                        <p:strVal val="visible"/>
                                      </p:to>
                                    </p:set>
                                    <p:animEffect transition="in" filter="fade">
                                      <p:cBhvr>
                                        <p:cTn id="7" dur="1000"/>
                                        <p:tgtEl>
                                          <p:spTgt spid="10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01">
                                            <p:txEl>
                                              <p:pRg st="1" end="1"/>
                                            </p:txEl>
                                          </p:spTgt>
                                        </p:tgtEl>
                                        <p:attrNameLst>
                                          <p:attrName>style.visibility</p:attrName>
                                        </p:attrNameLst>
                                      </p:cBhvr>
                                      <p:to>
                                        <p:strVal val="visible"/>
                                      </p:to>
                                    </p:set>
                                    <p:animEffect transition="in" filter="fade">
                                      <p:cBhvr>
                                        <p:cTn id="32" dur="1000"/>
                                        <p:tgtEl>
                                          <p:spTgt spid="100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01">
                                            <p:txEl>
                                              <p:pRg st="6" end="6"/>
                                            </p:txEl>
                                          </p:spTgt>
                                        </p:tgtEl>
                                        <p:attrNameLst>
                                          <p:attrName>style.visibility</p:attrName>
                                        </p:attrNameLst>
                                      </p:cBhvr>
                                      <p:to>
                                        <p:strVal val="visible"/>
                                      </p:to>
                                    </p:set>
                                    <p:animEffect transition="in" filter="fade">
                                      <p:cBhvr>
                                        <p:cTn id="37" dur="1000"/>
                                        <p:tgtEl>
                                          <p:spTgt spid="100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01">
                                            <p:txEl>
                                              <p:pRg st="7" end="7"/>
                                            </p:txEl>
                                          </p:spTgt>
                                        </p:tgtEl>
                                        <p:attrNameLst>
                                          <p:attrName>style.visibility</p:attrName>
                                        </p:attrNameLst>
                                      </p:cBhvr>
                                      <p:to>
                                        <p:strVal val="visible"/>
                                      </p:to>
                                    </p:set>
                                    <p:animEffect transition="in" filter="fade">
                                      <p:cBhvr>
                                        <p:cTn id="42" dur="1000"/>
                                        <p:tgtEl>
                                          <p:spTgt spid="100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1009"/>
                                        </p:tgtEl>
                                        <p:attrNameLst>
                                          <p:attrName>style.visibility</p:attrName>
                                        </p:attrNameLst>
                                      </p:cBhvr>
                                      <p:to>
                                        <p:strVal val="visible"/>
                                      </p:to>
                                    </p:set>
                                    <p:animEffect transition="in" filter="fade">
                                      <p:cBhvr>
                                        <p:cTn id="49" dur="10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68"/>
          <p:cNvSpPr txBox="1">
            <a:spLocks noGrp="1"/>
          </p:cNvSpPr>
          <p:nvPr>
            <p:ph type="title"/>
          </p:nvPr>
        </p:nvSpPr>
        <p:spPr>
          <a:xfrm>
            <a:off x="76299" y="98100"/>
            <a:ext cx="890467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BLS-PR: Adding Proactive Refresh to Accountable TS</a:t>
            </a:r>
            <a:endParaRPr dirty="0"/>
          </a:p>
        </p:txBody>
      </p:sp>
      <mc:AlternateContent xmlns:mc="http://schemas.openxmlformats.org/markup-compatibility/2006">
        <mc:Choice xmlns:a14="http://schemas.microsoft.com/office/drawing/2010/main" Requires="a14">
          <p:sp>
            <p:nvSpPr>
              <p:cNvPr id="1019" name="Google Shape;1019;p68"/>
              <p:cNvSpPr txBox="1">
                <a:spLocks noGrp="1"/>
              </p:cNvSpPr>
              <p:nvPr>
                <p:ph type="body" idx="1"/>
              </p:nvPr>
            </p:nvSpPr>
            <p:spPr>
              <a:xfrm>
                <a:off x="163025" y="670800"/>
                <a:ext cx="8795100" cy="4374600"/>
              </a:xfrm>
              <a:prstGeom prst="rect">
                <a:avLst/>
              </a:prstGeom>
            </p:spPr>
            <p:txBody>
              <a:bodyPr spcFirstLastPara="1" wrap="square" lIns="91425" tIns="91425" rIns="91425" bIns="91425" anchor="t" anchorCtr="0">
                <a:noAutofit/>
              </a:bodyPr>
              <a:lstStyle/>
              <a:p>
                <a:pPr marL="0" lvl="0" indent="0" algn="l" rtl="0">
                  <a:lnSpc>
                    <a:spcPct val="100000"/>
                  </a:lnSpc>
                  <a:spcBef>
                    <a:spcPts val="600"/>
                  </a:spcBef>
                  <a:spcAft>
                    <a:spcPts val="600"/>
                  </a:spcAft>
                  <a:buNone/>
                </a:pPr>
                <a:r>
                  <a:rPr lang="en-US" sz="2000" dirty="0"/>
                  <a:t>In 2-out-of-3 Shamir Sharing of 0, for any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 , </m:t>
                    </m:r>
                    <m:r>
                      <a:rPr lang="en-US" sz="2000" b="0" i="1" smtClean="0">
                        <a:latin typeface="Cambria Math" panose="02040503050406030204" pitchFamily="18" charset="0"/>
                      </a:rPr>
                      <m:t>𝑗</m:t>
                    </m:r>
                  </m:oMath>
                </a14:m>
                <a:r>
                  <a:rPr lang="en-US" sz="2000" dirty="0"/>
                  <a:t> in {1,2,3},</a:t>
                </a:r>
              </a:p>
              <a:p>
                <a:pPr marL="0" lvl="0" indent="0">
                  <a:lnSpc>
                    <a:spcPct val="100000"/>
                  </a:lnSpc>
                  <a:spcBef>
                    <a:spcPts val="600"/>
                  </a:spcBef>
                  <a:spcAft>
                    <a:spcPts val="600"/>
                  </a:spcAft>
                  <a:buNone/>
                </a:pPr>
                <a:r>
                  <a:rPr lang="en-US" sz="2000" b="0" dirty="0">
                    <a:ea typeface="Cambria Math" panose="02040503050406030204" pitchFamily="18" charset="0"/>
                  </a:rPr>
                  <a:t>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𝑗</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=0</m:t>
                    </m:r>
                  </m:oMath>
                </a14:m>
                <a:endParaRPr lang="en-US" sz="2000" dirty="0"/>
              </a:p>
              <a:p>
                <a:pPr marL="0" lvl="0" indent="0" algn="l" rtl="0">
                  <a:spcBef>
                    <a:spcPts val="1200"/>
                  </a:spcBef>
                  <a:spcAft>
                    <a:spcPts val="0"/>
                  </a:spcAft>
                  <a:buNone/>
                </a:pPr>
                <a:r>
                  <a:rPr lang="en-US" sz="2000" dirty="0"/>
                  <a:t>Consider,</a:t>
                </a:r>
              </a:p>
              <a:p>
                <a:pPr lvl="0" indent="457200">
                  <a:lnSpc>
                    <a:spcPct val="100000"/>
                  </a:lnSpc>
                  <a:spcBef>
                    <a:spcPts val="600"/>
                  </a:spcBef>
                  <a:buNone/>
                </a:pPr>
                <a14:m>
                  <m:oMath xmlns:m="http://schemas.openxmlformats.org/officeDocument/2006/math">
                    <m:r>
                      <a:rPr lang="en-US" sz="2000" i="1">
                        <a:solidFill>
                          <a:schemeClr val="bg2"/>
                        </a:solidFill>
                        <a:latin typeface="Cambria Math" panose="02040503050406030204" pitchFamily="18" charset="0"/>
                      </a:rPr>
                      <m:t>𝑝</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rPr>
                          <m:t>𝑘</m:t>
                        </m:r>
                      </m:e>
                      <m:sub>
                        <m:r>
                          <a:rPr lang="en-US" sz="2000" i="1">
                            <a:solidFill>
                              <a:schemeClr val="bg2"/>
                            </a:solidFill>
                            <a:latin typeface="Cambria Math" panose="02040503050406030204" pitchFamily="18" charset="0"/>
                          </a:rPr>
                          <m:t>𝐽</m:t>
                        </m:r>
                      </m:sub>
                    </m:sSub>
                    <m:r>
                      <a:rPr lang="en-US" sz="2000" i="1">
                        <a:solidFill>
                          <a:schemeClr val="bg2"/>
                        </a:solidFill>
                        <a:latin typeface="Cambria Math" panose="02040503050406030204" pitchFamily="18" charset="0"/>
                      </a:rPr>
                      <m:t> </m:t>
                    </m:r>
                  </m:oMath>
                </a14:m>
                <a:r>
                  <a:rPr lang="en-US" sz="2000" dirty="0">
                    <a:solidFill>
                      <a:schemeClr val="bg2"/>
                    </a:solidFill>
                  </a:rPr>
                  <a:t>←</a:t>
                </a:r>
                <a:r>
                  <a:rPr lang="en-US" sz="2200" dirty="0">
                    <a:solidFill>
                      <a:schemeClr val="bg2"/>
                    </a:solidFill>
                  </a:rPr>
                  <a:t> </a:t>
                </a:r>
                <a14:m>
                  <m:oMath xmlns:m="http://schemas.openxmlformats.org/officeDocument/2006/math">
                    <m:nary>
                      <m:naryPr>
                        <m:chr m:val="∏"/>
                        <m:supHide m:val="on"/>
                        <m:ctrlPr>
                          <a:rPr lang="en-US" sz="2200" i="1" smtClean="0">
                            <a:solidFill>
                              <a:schemeClr val="bg2"/>
                            </a:solidFill>
                            <a:latin typeface="Cambria Math" panose="02040503050406030204" pitchFamily="18" charset="0"/>
                          </a:rPr>
                        </m:ctrlPr>
                      </m:naryPr>
                      <m:sub>
                        <m:r>
                          <m:rPr>
                            <m:brk m:alnAt="7"/>
                          </m:rPr>
                          <a:rPr lang="en-US" sz="2200" b="0" i="1" smtClean="0">
                            <a:solidFill>
                              <a:schemeClr val="bg2"/>
                            </a:solidFill>
                            <a:latin typeface="Cambria Math" panose="02040503050406030204" pitchFamily="18" charset="0"/>
                          </a:rPr>
                          <m:t>𝑖</m:t>
                        </m:r>
                        <m:r>
                          <a:rPr lang="en-US" sz="2200" b="0" i="1" smtClean="0">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𝐽</m:t>
                        </m:r>
                      </m:sub>
                      <m:sup/>
                      <m:e>
                        <m:sSubSup>
                          <m:sSubSupPr>
                            <m:ctrlPr>
                              <a:rPr lang="en-US" sz="2200" i="1" smtClean="0">
                                <a:solidFill>
                                  <a:schemeClr val="bg2"/>
                                </a:solidFill>
                                <a:latin typeface="Cambria Math" panose="02040503050406030204" pitchFamily="18" charset="0"/>
                              </a:rPr>
                            </m:ctrlPr>
                          </m:sSubSupPr>
                          <m:e>
                            <m:r>
                              <a:rPr lang="en-US" sz="2200" b="0" i="1" smtClean="0">
                                <a:solidFill>
                                  <a:schemeClr val="bg2"/>
                                </a:solidFill>
                                <a:latin typeface="Cambria Math" panose="02040503050406030204" pitchFamily="18" charset="0"/>
                              </a:rPr>
                              <m:t>𝑝𝑘</m:t>
                            </m:r>
                          </m:e>
                          <m:sub>
                            <m:r>
                              <a:rPr lang="en-US" sz="2200" b="0" i="1" smtClean="0">
                                <a:solidFill>
                                  <a:schemeClr val="bg2"/>
                                </a:solidFill>
                                <a:latin typeface="Cambria Math" panose="02040503050406030204" pitchFamily="18" charset="0"/>
                              </a:rPr>
                              <m:t>𝑖</m:t>
                            </m:r>
                          </m:sub>
                          <m:sup>
                            <m:sSub>
                              <m:sSubPr>
                                <m:ctrlPr>
                                  <a:rPr lang="en-US" sz="2200" b="0" i="1" smtClean="0">
                                    <a:solidFill>
                                      <a:schemeClr val="bg2"/>
                                    </a:solidFill>
                                    <a:latin typeface="Cambria Math" panose="02040503050406030204" pitchFamily="18" charset="0"/>
                                    <a:ea typeface="Cambria Math" panose="02040503050406030204" pitchFamily="18" charset="0"/>
                                  </a:rPr>
                                </m:ctrlPr>
                              </m:sSubPr>
                              <m:e>
                                <m:r>
                                  <a:rPr lang="en-US" sz="2200" i="1" smtClean="0">
                                    <a:solidFill>
                                      <a:schemeClr val="bg2"/>
                                    </a:solidFill>
                                    <a:latin typeface="Cambria Math" panose="02040503050406030204" pitchFamily="18" charset="0"/>
                                    <a:ea typeface="Cambria Math" panose="02040503050406030204" pitchFamily="18" charset="0"/>
                                  </a:rPr>
                                  <m:t>𝜆</m:t>
                                </m:r>
                              </m:e>
                              <m:sub>
                                <m:r>
                                  <a:rPr lang="en-US" sz="2200" b="0" i="1" smtClean="0">
                                    <a:solidFill>
                                      <a:schemeClr val="bg2"/>
                                    </a:solidFill>
                                    <a:latin typeface="Cambria Math" panose="02040503050406030204" pitchFamily="18" charset="0"/>
                                    <a:ea typeface="Cambria Math" panose="02040503050406030204" pitchFamily="18" charset="0"/>
                                  </a:rPr>
                                  <m:t>𝑖</m:t>
                                </m:r>
                              </m:sub>
                            </m:sSub>
                          </m:sup>
                        </m:sSubSup>
                      </m:e>
                    </m:nary>
                    <m:r>
                      <a:rPr lang="en-US" sz="2200" b="0" i="1" smtClean="0">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𝑖</m:t>
                    </m:r>
                    <m:r>
                      <a:rPr lang="en-US" sz="2200" b="0" i="1" smtClean="0">
                        <a:solidFill>
                          <a:schemeClr val="bg2"/>
                        </a:solidFill>
                        <a:latin typeface="Cambria Math" panose="02040503050406030204" pitchFamily="18" charset="0"/>
                      </a:rPr>
                      <m:t>.</m:t>
                    </m:r>
                    <m:r>
                      <a:rPr lang="en-US" sz="2200" b="0" i="1" smtClean="0">
                        <a:solidFill>
                          <a:schemeClr val="bg2"/>
                        </a:solidFill>
                        <a:latin typeface="Cambria Math" panose="02040503050406030204" pitchFamily="18" charset="0"/>
                      </a:rPr>
                      <m:t>𝑒</m:t>
                    </m:r>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000" dirty="0">
                    <a:solidFill>
                      <a:schemeClr val="bg2"/>
                    </a:solidFill>
                  </a:rPr>
                  <a:t> = </a:t>
                </a:r>
                <a14:m>
                  <m:oMath xmlns:m="http://schemas.openxmlformats.org/officeDocument/2006/math">
                    <m:sSup>
                      <m:sSupPr>
                        <m:ctrlPr>
                          <a:rPr lang="en-US" sz="2200" i="1">
                            <a:solidFill>
                              <a:schemeClr val="bg2"/>
                            </a:solidFill>
                            <a:latin typeface="Cambria Math" panose="02040503050406030204" pitchFamily="18" charset="0"/>
                          </a:rPr>
                        </m:ctrlPr>
                      </m:sSupPr>
                      <m:e>
                        <m:r>
                          <a:rPr lang="en-US" sz="2200" i="1">
                            <a:solidFill>
                              <a:schemeClr val="bg2"/>
                            </a:solidFill>
                            <a:latin typeface="Cambria Math" panose="02040503050406030204" pitchFamily="18" charset="0"/>
                          </a:rPr>
                          <m:t>𝑔</m:t>
                        </m:r>
                      </m:e>
                      <m:sup>
                        <m:r>
                          <a:rPr lang="en-US" sz="2200" i="1">
                            <a:solidFill>
                              <a:schemeClr val="bg2"/>
                            </a:solidFill>
                            <a:latin typeface="Cambria Math" panose="02040503050406030204" pitchFamily="18" charset="0"/>
                          </a:rPr>
                          <m:t> </m:t>
                        </m:r>
                        <m:nary>
                          <m:naryPr>
                            <m:chr m:val="∑"/>
                            <m:supHide m:val="on"/>
                            <m:ctrlPr>
                              <a:rPr lang="en-US" sz="2200" i="1">
                                <a:solidFill>
                                  <a:schemeClr val="bg2"/>
                                </a:solidFill>
                                <a:latin typeface="Cambria Math" panose="02040503050406030204" pitchFamily="18" charset="0"/>
                              </a:rPr>
                            </m:ctrlPr>
                          </m:naryPr>
                          <m:sub>
                            <m:r>
                              <m:rPr>
                                <m:brk m:alnAt="7"/>
                              </m:rPr>
                              <a:rPr lang="en-US" sz="2200" i="1">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𝑖</m:t>
                            </m:r>
                            <m:r>
                              <a:rPr lang="en-US" sz="2200" i="1">
                                <a:solidFill>
                                  <a:schemeClr val="bg2"/>
                                </a:solidFill>
                                <a:latin typeface="Cambria Math" panose="02040503050406030204" pitchFamily="18" charset="0"/>
                              </a:rPr>
                              <m:t> ∈ </m:t>
                            </m:r>
                            <m:r>
                              <a:rPr lang="en-US" sz="2200" i="1">
                                <a:solidFill>
                                  <a:schemeClr val="bg2"/>
                                </a:solidFill>
                                <a:latin typeface="Cambria Math" panose="02040503050406030204" pitchFamily="18" charset="0"/>
                              </a:rPr>
                              <m:t>𝐽</m:t>
                            </m:r>
                          </m:sub>
                          <m:sup/>
                          <m:e>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𝑠</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𝑖</m:t>
                                </m:r>
                              </m:sub>
                            </m:sSub>
                            <m:r>
                              <a:rPr lang="en-US" sz="2200" b="0" i="1" smtClean="0">
                                <a:solidFill>
                                  <a:schemeClr val="bg2"/>
                                </a:solidFill>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e>
                        </m:nary>
                      </m:sup>
                    </m:sSup>
                  </m:oMath>
                </a14:m>
                <a:endParaRPr lang="en-US" sz="2200" baseline="-25000" dirty="0"/>
              </a:p>
              <a:p>
                <a:pPr lvl="0" indent="457200">
                  <a:lnSpc>
                    <a:spcPct val="100000"/>
                  </a:lnSpc>
                  <a:spcBef>
                    <a:spcPts val="600"/>
                  </a:spcBef>
                  <a:buNone/>
                </a:pPr>
                <a:r>
                  <a:rPr lang="en-US" sz="2000" b="1" dirty="0"/>
                  <a:t>Combine(</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𝑗</m:t>
                        </m:r>
                      </m:sub>
                    </m:sSub>
                  </m:oMath>
                </a14:m>
                <a:r>
                  <a:rPr lang="en-US" sz="2000" b="1" baseline="-25000" dirty="0"/>
                  <a:t> </a:t>
                </a:r>
                <a:r>
                  <a:rPr lang="en-US" sz="2000" b="1" dirty="0"/>
                  <a:t>) :</a:t>
                </a:r>
                <a:r>
                  <a:rPr lang="en-US" sz="2000" dirty="0"/>
                  <a:t> ( </a:t>
                </a:r>
                <a14:m>
                  <m:oMath xmlns:m="http://schemas.openxmlformats.org/officeDocument/2006/math">
                    <m:sSubSup>
                      <m:sSubSupPr>
                        <m:ctrlPr>
                          <a:rPr lang="en-US" sz="2200" i="1" smtClean="0">
                            <a:latin typeface="Cambria Math" panose="02040503050406030204" pitchFamily="18" charset="0"/>
                            <a:ea typeface="Cambria Math" panose="02040503050406030204" pitchFamily="18" charset="0"/>
                          </a:rPr>
                        </m:ctrlPr>
                      </m:sSubSupPr>
                      <m:e>
                        <m:r>
                          <a:rPr lang="en-US" sz="220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𝑖</m:t>
                        </m:r>
                      </m:sub>
                      <m:sup>
                        <m:sSub>
                          <m:sSubPr>
                            <m:ctrlPr>
                              <a:rPr lang="en-US" sz="2200" b="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sup>
                    </m:sSubSup>
                    <m:r>
                      <a:rPr lang="en-US" sz="2400" i="1">
                        <a:latin typeface="Cambria Math" panose="02040503050406030204" pitchFamily="18" charset="0"/>
                        <a:ea typeface="Cambria Math" panose="02040503050406030204" pitchFamily="18" charset="0"/>
                      </a:rPr>
                      <m:t>·</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𝑗</m:t>
                        </m:r>
                      </m:sub>
                      <m:sup>
                        <m:sSub>
                          <m:sSubPr>
                            <m:ctrlPr>
                              <a:rPr lang="en-US" sz="2200" i="1" smtClean="0">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sup>
                    </m:sSubSup>
                    <m:r>
                      <a:rPr lang="en-US" sz="2200" b="0" i="1" smtClean="0">
                        <a:latin typeface="Cambria Math" panose="02040503050406030204" pitchFamily="18" charset="0"/>
                        <a:ea typeface="Cambria Math" panose="02040503050406030204" pitchFamily="18" charset="0"/>
                      </a:rPr>
                      <m:t> ,</m:t>
                    </m:r>
                    <m:d>
                      <m:dPr>
                        <m:begChr m:val="{"/>
                        <m:endChr m:val="}"/>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𝑖</m:t>
                        </m:r>
                        <m:r>
                          <a:rPr lang="en-US" sz="2200" i="1">
                            <a:latin typeface="Cambria Math" panose="02040503050406030204" pitchFamily="18" charset="0"/>
                            <a:ea typeface="Cambria Math" panose="02040503050406030204" pitchFamily="18" charset="0"/>
                          </a:rPr>
                          <m:t> , </m:t>
                        </m:r>
                        <m:r>
                          <a:rPr lang="en-US" sz="2200" i="1">
                            <a:latin typeface="Cambria Math" panose="02040503050406030204" pitchFamily="18" charset="0"/>
                            <a:ea typeface="Cambria Math" panose="02040503050406030204" pitchFamily="18" charset="0"/>
                          </a:rPr>
                          <m:t>𝑗</m:t>
                        </m:r>
                        <m:r>
                          <a:rPr lang="en-US" sz="2200" i="1">
                            <a:latin typeface="Cambria Math" panose="02040503050406030204" pitchFamily="18" charset="0"/>
                            <a:ea typeface="Cambria Math" panose="02040503050406030204" pitchFamily="18" charset="0"/>
                          </a:rPr>
                          <m:t> </m:t>
                        </m:r>
                      </m:e>
                    </m:d>
                    <m:r>
                      <a:rPr lang="en-US" sz="2200" i="1">
                        <a:latin typeface="Cambria Math" panose="02040503050406030204" pitchFamily="18" charset="0"/>
                        <a:ea typeface="Cambria Math" panose="02040503050406030204" pitchFamily="18" charset="0"/>
                      </a:rPr>
                      <m:t> )</m:t>
                    </m:r>
                  </m:oMath>
                </a14:m>
                <a:r>
                  <a:rPr lang="en-US" sz="2000" dirty="0"/>
                  <a:t> </a:t>
                </a:r>
              </a:p>
              <a:p>
                <a:pPr lvl="0" indent="457200">
                  <a:lnSpc>
                    <a:spcPct val="100000"/>
                  </a:lnSpc>
                  <a:spcBef>
                    <a:spcPts val="600"/>
                  </a:spcBef>
                  <a:buNone/>
                </a:pPr>
                <a:r>
                  <a:rPr lang="en-US" sz="2000" b="0" dirty="0">
                    <a:ea typeface="Cambria Math" panose="02040503050406030204" pitchFamily="18" charset="0"/>
                  </a:rPr>
                  <a:t> </a:t>
                </a: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r>
                      <a:rPr lang="en-US" sz="2200" b="0" i="1" smtClean="0">
                        <a:latin typeface="Cambria Math" panose="02040503050406030204" pitchFamily="18" charset="0"/>
                        <a:ea typeface="Cambria Math" panose="02040503050406030204" pitchFamily="18" charset="0"/>
                      </a:rPr>
                      <m:t>= </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𝐻</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𝑚</m:t>
                        </m:r>
                        <m:r>
                          <a:rPr lang="en-US" sz="2200" b="0" i="1" smtClean="0">
                            <a:latin typeface="Cambria Math" panose="02040503050406030204" pitchFamily="18" charset="0"/>
                            <a:ea typeface="Cambria Math" panose="02040503050406030204" pitchFamily="18" charset="0"/>
                          </a:rPr>
                          <m:t>)</m:t>
                        </m:r>
                      </m:e>
                      <m:sup>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𝑖</m:t>
                            </m:r>
                          </m:sub>
                          <m:sup>
                            <m:r>
                              <a:rPr lang="en-US" sz="2200" b="0" i="1" smtClean="0">
                                <a:latin typeface="Cambria Math" panose="02040503050406030204" pitchFamily="18" charset="0"/>
                                <a:ea typeface="Cambria Math" panose="02040503050406030204" pitchFamily="18" charset="0"/>
                              </a:rPr>
                              <m:t>′</m:t>
                            </m:r>
                          </m:sup>
                        </m:sSubSup>
                        <m:r>
                          <a:rPr lang="en-US" sz="2200" b="0" i="1" smtClean="0">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𝑗</m:t>
                            </m:r>
                          </m:sub>
                          <m:sup>
                            <m:r>
                              <a:rPr lang="en-US" sz="2200" i="1">
                                <a:latin typeface="Cambria Math" panose="02040503050406030204" pitchFamily="18" charset="0"/>
                                <a:ea typeface="Cambria Math" panose="02040503050406030204" pitchFamily="18" charset="0"/>
                              </a:rPr>
                              <m:t>′</m:t>
                            </m:r>
                          </m:sup>
                        </m:sSubSup>
                      </m:sup>
                    </m:sSup>
                  </m:oMath>
                </a14:m>
                <a:endParaRPr lang="en-US" sz="2200" dirty="0"/>
              </a:p>
              <a:p>
                <a:pPr marL="0" lvl="0" indent="0">
                  <a:lnSpc>
                    <a:spcPct val="100000"/>
                  </a:lnSpc>
                  <a:spcBef>
                    <a:spcPts val="600"/>
                  </a:spcBef>
                  <a:spcAft>
                    <a:spcPts val="800"/>
                  </a:spcAft>
                  <a:buNone/>
                </a:pPr>
                <a:r>
                  <a:rPr lang="en-US" sz="2200" b="0" dirty="0">
                    <a:ea typeface="Cambria Math" panose="02040503050406030204" pitchFamily="18" charset="0"/>
                  </a:rPr>
                  <a:t>	 </a:t>
                </a: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r>
                      <a:rPr lang="en-US" sz="2200" b="0" i="1" smtClean="0">
                        <a:latin typeface="Cambria Math" panose="02040503050406030204" pitchFamily="18" charset="0"/>
                        <a:ea typeface="Cambria Math" panose="02040503050406030204" pitchFamily="18" charset="0"/>
                      </a:rPr>
                      <m:t>= </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𝐻</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𝑚</m:t>
                        </m:r>
                        <m:r>
                          <a:rPr lang="en-US" sz="2200" b="0" i="1" smtClean="0">
                            <a:latin typeface="Cambria Math" panose="02040503050406030204" pitchFamily="18" charset="0"/>
                            <a:ea typeface="Cambria Math" panose="02040503050406030204" pitchFamily="18" charset="0"/>
                          </a:rPr>
                          <m:t>)</m:t>
                        </m:r>
                      </m:e>
                      <m:sup>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𝑖</m:t>
                            </m:r>
                          </m:sub>
                          <m:sup/>
                        </m:sSubSup>
                        <m:r>
                          <a:rPr lang="en-US" sz="22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+ 0</m:t>
                        </m:r>
                      </m:sup>
                    </m:sSup>
                  </m:oMath>
                </a14:m>
                <a:r>
                  <a:rPr lang="en-US" sz="2200" dirty="0"/>
                  <a:t>	</a:t>
                </a:r>
              </a:p>
              <a:p>
                <a:pPr marL="0" lvl="0" indent="0">
                  <a:lnSpc>
                    <a:spcPct val="100000"/>
                  </a:lnSpc>
                  <a:spcBef>
                    <a:spcPts val="600"/>
                  </a:spcBef>
                  <a:spcAft>
                    <a:spcPts val="800"/>
                  </a:spcAft>
                  <a:buNone/>
                </a:pPr>
                <a:r>
                  <a:rPr lang="en-US" sz="2200" dirty="0"/>
                  <a:t>Is 𝜎’ a valid sig  </a:t>
                </a:r>
                <a:r>
                  <a:rPr lang="en-US" sz="2200" dirty="0" err="1"/>
                  <a:t>w.r.t</a:t>
                </a:r>
                <a:r>
                  <a:rPr lang="en-US" sz="2200" dirty="0"/>
                  <a:t>  </a:t>
                </a:r>
                <a14:m>
                  <m:oMath xmlns:m="http://schemas.openxmlformats.org/officeDocument/2006/math">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200" dirty="0">
                    <a:solidFill>
                      <a:schemeClr val="bg2"/>
                    </a:solidFill>
                  </a:rPr>
                  <a:t> = </a:t>
                </a:r>
                <a14:m>
                  <m:oMath xmlns:m="http://schemas.openxmlformats.org/officeDocument/2006/math">
                    <m:sSup>
                      <m:sSupPr>
                        <m:ctrlPr>
                          <a:rPr lang="en-US" sz="2200" i="1">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𝑔</m:t>
                        </m:r>
                      </m:e>
                      <m:sup>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𝑘</m:t>
                            </m:r>
                          </m:e>
                          <m:sub>
                            <m:r>
                              <a:rPr lang="en-US" sz="2200" i="1">
                                <a:latin typeface="Cambria Math" panose="02040503050406030204" pitchFamily="18" charset="0"/>
                                <a:ea typeface="Cambria Math" panose="02040503050406030204" pitchFamily="18" charset="0"/>
                              </a:rPr>
                              <m:t>𝑖</m:t>
                            </m:r>
                          </m:sub>
                          <m:sup/>
                        </m:sSubSup>
                        <m:r>
                          <a:rPr lang="en-US" sz="2200" i="1">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𝑘</m:t>
                            </m:r>
                          </m:e>
                          <m:sub>
                            <m:r>
                              <a:rPr lang="en-US" sz="2200" i="1">
                                <a:latin typeface="Cambria Math" panose="02040503050406030204" pitchFamily="18" charset="0"/>
                                <a:ea typeface="Cambria Math" panose="02040503050406030204" pitchFamily="18" charset="0"/>
                              </a:rPr>
                              <m:t>𝑗</m:t>
                            </m:r>
                          </m:sub>
                        </m:sSub>
                        <m:r>
                          <a:rPr lang="en-US" sz="2200" i="1">
                            <a:latin typeface="Cambria Math" panose="02040503050406030204" pitchFamily="18" charset="0"/>
                            <a:ea typeface="Cambria Math" panose="02040503050406030204" pitchFamily="18" charset="0"/>
                          </a:rPr>
                          <m:t> </m:t>
                        </m:r>
                      </m:sup>
                    </m:sSup>
                  </m:oMath>
                </a14:m>
                <a:r>
                  <a:rPr lang="en-US" sz="2200" dirty="0"/>
                  <a:t>?</a:t>
                </a:r>
                <a:endParaRPr sz="2200" dirty="0"/>
              </a:p>
            </p:txBody>
          </p:sp>
        </mc:Choice>
        <mc:Fallback>
          <p:sp>
            <p:nvSpPr>
              <p:cNvPr id="1019" name="Google Shape;1019;p68"/>
              <p:cNvSpPr txBox="1">
                <a:spLocks noGrp="1" noRot="1" noChangeAspect="1" noMove="1" noResize="1" noEditPoints="1" noAdjustHandles="1" noChangeArrowheads="1" noChangeShapeType="1" noTextEdit="1"/>
              </p:cNvSpPr>
              <p:nvPr>
                <p:ph type="body" idx="1"/>
              </p:nvPr>
            </p:nvSpPr>
            <p:spPr>
              <a:xfrm>
                <a:off x="163025" y="670800"/>
                <a:ext cx="8795100" cy="4374600"/>
              </a:xfrm>
              <a:prstGeom prst="rect">
                <a:avLst/>
              </a:prstGeom>
              <a:blipFill>
                <a:blip r:embed="rId3"/>
                <a:stretch>
                  <a:fillRect l="-865" b="-1156"/>
                </a:stretch>
              </a:blipFill>
            </p:spPr>
            <p:txBody>
              <a:bodyPr/>
              <a:lstStyle/>
              <a:p>
                <a:r>
                  <a:rPr lang="en-US">
                    <a:noFill/>
                  </a:rPr>
                  <a:t> </a:t>
                </a:r>
              </a:p>
            </p:txBody>
          </p:sp>
        </mc:Fallback>
      </mc:AlternateContent>
      <p:pic>
        <p:nvPicPr>
          <p:cNvPr id="1025" name="Google Shape;1025;p68"/>
          <p:cNvPicPr preferRelativeResize="0"/>
          <p:nvPr/>
        </p:nvPicPr>
        <p:blipFill>
          <a:blip r:embed="rId4">
            <a:alphaModFix/>
          </a:blip>
          <a:stretch>
            <a:fillRect/>
          </a:stretch>
        </p:blipFill>
        <p:spPr>
          <a:xfrm>
            <a:off x="8264730" y="4186350"/>
            <a:ext cx="681912" cy="572700"/>
          </a:xfrm>
          <a:prstGeom prst="rect">
            <a:avLst/>
          </a:prstGeom>
          <a:noFill/>
          <a:ln>
            <a:noFill/>
          </a:ln>
        </p:spPr>
      </p:pic>
      <p:sp>
        <p:nvSpPr>
          <p:cNvPr id="8" name="Google Shape;525;p45">
            <a:extLst>
              <a:ext uri="{FF2B5EF4-FFF2-40B4-BE49-F238E27FC236}">
                <a16:creationId xmlns:a16="http://schemas.microsoft.com/office/drawing/2014/main" id="{E269CF0C-CC57-32C6-DCF5-0EC9A00892B8}"/>
              </a:ext>
            </a:extLst>
          </p:cNvPr>
          <p:cNvSpPr/>
          <p:nvPr/>
        </p:nvSpPr>
        <p:spPr>
          <a:xfrm>
            <a:off x="6390861" y="3970878"/>
            <a:ext cx="1862902"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PT Serif" panose="020A0603040505020204" pitchFamily="18" charset="77"/>
                <a:ea typeface="PT Serif"/>
                <a:cs typeface="PT Serif"/>
                <a:sym typeface="PT Serif"/>
              </a:rPr>
              <a:t>Yes!</a:t>
            </a:r>
            <a:endParaRPr sz="2000" dirty="0">
              <a:latin typeface="PT Serif" panose="020A0603040505020204" pitchFamily="18" charset="77"/>
              <a:ea typeface="PT Serif"/>
              <a:cs typeface="PT Serif"/>
              <a:sym typeface="PT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9">
                                            <p:txEl>
                                              <p:pRg st="0" end="0"/>
                                            </p:txEl>
                                          </p:spTgt>
                                        </p:tgtEl>
                                        <p:attrNameLst>
                                          <p:attrName>style.visibility</p:attrName>
                                        </p:attrNameLst>
                                      </p:cBhvr>
                                      <p:to>
                                        <p:strVal val="visible"/>
                                      </p:to>
                                    </p:set>
                                    <p:animEffect transition="in" filter="fade">
                                      <p:cBhvr>
                                        <p:cTn id="7" dur="1000"/>
                                        <p:tgtEl>
                                          <p:spTgt spid="10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9">
                                            <p:txEl>
                                              <p:pRg st="1" end="1"/>
                                            </p:txEl>
                                          </p:spTgt>
                                        </p:tgtEl>
                                        <p:attrNameLst>
                                          <p:attrName>style.visibility</p:attrName>
                                        </p:attrNameLst>
                                      </p:cBhvr>
                                      <p:to>
                                        <p:strVal val="visible"/>
                                      </p:to>
                                    </p:set>
                                    <p:animEffect transition="in" filter="fade">
                                      <p:cBhvr>
                                        <p:cTn id="10" dur="1000"/>
                                        <p:tgtEl>
                                          <p:spTgt spid="10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19">
                                            <p:txEl>
                                              <p:pRg st="2" end="2"/>
                                            </p:txEl>
                                          </p:spTgt>
                                        </p:tgtEl>
                                        <p:attrNameLst>
                                          <p:attrName>style.visibility</p:attrName>
                                        </p:attrNameLst>
                                      </p:cBhvr>
                                      <p:to>
                                        <p:strVal val="visible"/>
                                      </p:to>
                                    </p:set>
                                    <p:animEffect transition="in" filter="fade">
                                      <p:cBhvr>
                                        <p:cTn id="15" dur="1000"/>
                                        <p:tgtEl>
                                          <p:spTgt spid="10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19">
                                            <p:txEl>
                                              <p:pRg st="3" end="3"/>
                                            </p:txEl>
                                          </p:spTgt>
                                        </p:tgtEl>
                                        <p:attrNameLst>
                                          <p:attrName>style.visibility</p:attrName>
                                        </p:attrNameLst>
                                      </p:cBhvr>
                                      <p:to>
                                        <p:strVal val="visible"/>
                                      </p:to>
                                    </p:set>
                                    <p:animEffect transition="in" filter="fade">
                                      <p:cBhvr>
                                        <p:cTn id="18" dur="1000"/>
                                        <p:tgtEl>
                                          <p:spTgt spid="10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19">
                                            <p:txEl>
                                              <p:pRg st="4" end="4"/>
                                            </p:txEl>
                                          </p:spTgt>
                                        </p:tgtEl>
                                        <p:attrNameLst>
                                          <p:attrName>style.visibility</p:attrName>
                                        </p:attrNameLst>
                                      </p:cBhvr>
                                      <p:to>
                                        <p:strVal val="visible"/>
                                      </p:to>
                                    </p:set>
                                    <p:animEffect transition="in" filter="fade">
                                      <p:cBhvr>
                                        <p:cTn id="21" dur="1000"/>
                                        <p:tgtEl>
                                          <p:spTgt spid="10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19">
                                            <p:txEl>
                                              <p:pRg st="5" end="5"/>
                                            </p:txEl>
                                          </p:spTgt>
                                        </p:tgtEl>
                                        <p:attrNameLst>
                                          <p:attrName>style.visibility</p:attrName>
                                        </p:attrNameLst>
                                      </p:cBhvr>
                                      <p:to>
                                        <p:strVal val="visible"/>
                                      </p:to>
                                    </p:set>
                                    <p:animEffect transition="in" filter="fade">
                                      <p:cBhvr>
                                        <p:cTn id="26" dur="1000"/>
                                        <p:tgtEl>
                                          <p:spTgt spid="101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19">
                                            <p:txEl>
                                              <p:pRg st="6" end="6"/>
                                            </p:txEl>
                                          </p:spTgt>
                                        </p:tgtEl>
                                        <p:attrNameLst>
                                          <p:attrName>style.visibility</p:attrName>
                                        </p:attrNameLst>
                                      </p:cBhvr>
                                      <p:to>
                                        <p:strVal val="visible"/>
                                      </p:to>
                                    </p:set>
                                    <p:animEffect transition="in" filter="fade">
                                      <p:cBhvr>
                                        <p:cTn id="29" dur="1000"/>
                                        <p:tgtEl>
                                          <p:spTgt spid="101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19">
                                            <p:txEl>
                                              <p:pRg st="7" end="7"/>
                                            </p:txEl>
                                          </p:spTgt>
                                        </p:tgtEl>
                                        <p:attrNameLst>
                                          <p:attrName>style.visibility</p:attrName>
                                        </p:attrNameLst>
                                      </p:cBhvr>
                                      <p:to>
                                        <p:strVal val="visible"/>
                                      </p:to>
                                    </p:set>
                                    <p:animEffect transition="in" filter="fade">
                                      <p:cBhvr>
                                        <p:cTn id="32" dur="1000"/>
                                        <p:tgtEl>
                                          <p:spTgt spid="101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1025"/>
                                        </p:tgtEl>
                                        <p:attrNameLst>
                                          <p:attrName>style.visibility</p:attrName>
                                        </p:attrNameLst>
                                      </p:cBhvr>
                                      <p:to>
                                        <p:strVal val="visible"/>
                                      </p:to>
                                    </p:set>
                                    <p:animEffect transition="in" filter="fade">
                                      <p:cBhvr>
                                        <p:cTn id="39" dur="10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6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Analysis</a:t>
            </a:r>
            <a:endParaRPr/>
          </a:p>
        </p:txBody>
      </p:sp>
      <p:sp>
        <p:nvSpPr>
          <p:cNvPr id="1031" name="Google Shape;1031;p69"/>
          <p:cNvSpPr txBox="1">
            <a:spLocks noGrp="1"/>
          </p:cNvSpPr>
          <p:nvPr>
            <p:ph type="body" idx="1"/>
          </p:nvPr>
        </p:nvSpPr>
        <p:spPr>
          <a:xfrm>
            <a:off x="272600" y="670800"/>
            <a:ext cx="8795100" cy="939339"/>
          </a:xfrm>
          <a:prstGeom prst="rect">
            <a:avLst/>
          </a:prstGeom>
        </p:spPr>
        <p:txBody>
          <a:bodyPr spcFirstLastPara="1" wrap="square" lIns="91425" tIns="91425" rIns="91425" bIns="91425" anchor="t" anchorCtr="0">
            <a:normAutofit/>
          </a:bodyPr>
          <a:lstStyle/>
          <a:p>
            <a:pPr marL="101600" lvl="0" indent="0" algn="l" rtl="0">
              <a:spcBef>
                <a:spcPts val="0"/>
              </a:spcBef>
              <a:spcAft>
                <a:spcPts val="0"/>
              </a:spcAft>
              <a:buSzPts val="2000"/>
              <a:buNone/>
            </a:pPr>
            <a:r>
              <a:rPr lang="en" sz="2400" dirty="0"/>
              <a:t>BLS is unforgeable    ⇒    BLS-PR is uf-0 and acc-0 secure</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0AB85DC8-AE01-1C77-7CBF-3708B9C9448D}"/>
                  </a:ext>
                </a:extLst>
              </p:cNvPr>
              <p:cNvSpPr/>
              <p:nvPr/>
            </p:nvSpPr>
            <p:spPr>
              <a:xfrm>
                <a:off x="367747" y="1756737"/>
                <a:ext cx="8408505" cy="281526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000" b="0" i="0" smtClean="0">
                        <a:solidFill>
                          <a:schemeClr val="accent1">
                            <a:lumMod val="50000"/>
                          </a:schemeClr>
                        </a:solidFill>
                        <a:latin typeface="Cambria Math" panose="02040503050406030204" pitchFamily="18" charset="0"/>
                      </a:rPr>
                      <m:t>𝒜</m:t>
                    </m:r>
                  </m:oMath>
                </a14:m>
                <a:r>
                  <a:rPr lang="en-US" sz="2000" dirty="0">
                    <a:solidFill>
                      <a:schemeClr val="accent1">
                        <a:lumMod val="50000"/>
                      </a:schemeClr>
                    </a:solidFill>
                    <a:latin typeface="PT Serif" panose="020A0603040505020204" pitchFamily="18" charset="77"/>
                  </a:rPr>
                  <a:t>, there exist adversaries </a:t>
                </a:r>
                <a14:m>
                  <m:oMath xmlns:m="http://schemas.openxmlformats.org/officeDocument/2006/math">
                    <m:sSub>
                      <m:sSubPr>
                        <m:ctrlPr>
                          <a:rPr lang="en-US" sz="2000" b="0" i="0" smtClean="0">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1</m:t>
                        </m:r>
                      </m:sub>
                    </m:sSub>
                    <m:sSub>
                      <m:sSubPr>
                        <m:ctrlPr>
                          <a:rPr lang="en-US" sz="2000" i="1">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 ,  </m:t>
                        </m:r>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2</m:t>
                        </m:r>
                      </m:sub>
                    </m:sSub>
                  </m:oMath>
                </a14:m>
                <a:r>
                  <a:rPr lang="en-US" sz="20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b="0" i="1" smtClean="0">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r>
                          <a:rPr lang="en-US" sz="2000" b="0" i="1" smtClean="0">
                            <a:solidFill>
                              <a:schemeClr val="accent1">
                                <a:lumMod val="50000"/>
                              </a:schemeClr>
                            </a:solidFill>
                            <a:latin typeface="Cambria Math" panose="02040503050406030204" pitchFamily="18" charset="0"/>
                          </a:rPr>
                          <m:t>−</m:t>
                        </m:r>
                        <m:r>
                          <a:rPr lang="en-US" sz="2000" b="0" i="1" smtClean="0">
                            <a:solidFill>
                              <a:schemeClr val="accent1">
                                <a:lumMod val="50000"/>
                              </a:schemeClr>
                            </a:solidFill>
                            <a:latin typeface="Cambria Math" panose="02040503050406030204" pitchFamily="18" charset="0"/>
                          </a:rPr>
                          <m:t>𝑃𝑅</m:t>
                        </m:r>
                      </m:sub>
                      <m:sup>
                        <m:r>
                          <a:rPr lang="en-US" sz="2000" i="1">
                            <a:solidFill>
                              <a:schemeClr val="accent1">
                                <a:lumMod val="50000"/>
                              </a:schemeClr>
                            </a:solidFill>
                            <a:latin typeface="Cambria Math" panose="02040503050406030204" pitchFamily="18" charset="0"/>
                          </a:rPr>
                          <m:t>𝑢𝑓</m:t>
                        </m:r>
                        <m:r>
                          <a:rPr lang="en-US" sz="2000" b="0" i="1" smtClean="0">
                            <a:solidFill>
                              <a:schemeClr val="accent1">
                                <a:lumMod val="50000"/>
                              </a:schemeClr>
                            </a:solidFill>
                            <a:latin typeface="Cambria Math" panose="02040503050406030204" pitchFamily="18" charset="0"/>
                          </a:rPr>
                          <m:t>0</m:t>
                        </m:r>
                      </m:sup>
                    </m:sSubSup>
                    <m:d>
                      <m:dPr>
                        <m:ctrlPr>
                          <a:rPr lang="en-US" sz="2000" b="0" smtClean="0">
                            <a:solidFill>
                              <a:schemeClr val="accent1">
                                <a:lumMod val="50000"/>
                              </a:schemeClr>
                            </a:solidFill>
                            <a:latin typeface="Cambria Math" panose="02040503050406030204" pitchFamily="18" charset="0"/>
                          </a:rPr>
                        </m:ctrlPr>
                      </m:dPr>
                      <m:e>
                        <m:r>
                          <a:rPr lang="en-US" sz="2000" i="0">
                            <a:solidFill>
                              <a:schemeClr val="accent1">
                                <a:lumMod val="50000"/>
                              </a:schemeClr>
                            </a:solidFill>
                            <a:latin typeface="Cambria Math" panose="02040503050406030204" pitchFamily="18" charset="0"/>
                          </a:rPr>
                          <m:t>𝒜</m:t>
                        </m:r>
                      </m:e>
                    </m:d>
                    <m:r>
                      <a:rPr lang="en-US" sz="2000" i="0">
                        <a:solidFill>
                          <a:schemeClr val="accent1">
                            <a:lumMod val="50000"/>
                          </a:schemeClr>
                        </a:solidFill>
                        <a:latin typeface="Cambria Math" panose="02040503050406030204" pitchFamily="18" charset="0"/>
                      </a:rPr>
                      <m:t>≤</m:t>
                    </m:r>
                  </m:oMath>
                </a14:m>
                <a:r>
                  <a:rPr lang="en-US" sz="2000" dirty="0">
                    <a:solidFill>
                      <a:schemeClr val="accent1">
                        <a:lumMod val="50000"/>
                      </a:schemeClr>
                    </a:solidFill>
                    <a:latin typeface="PT Serif" panose="020A0603040505020204" pitchFamily="18" charset="77"/>
                  </a:rPr>
                  <a:t> n</a:t>
                </a:r>
                <a14:m>
                  <m:oMath xmlns:m="http://schemas.openxmlformats.org/officeDocument/2006/math">
                    <m:r>
                      <a:rPr lang="en-US" sz="2000" b="0" i="0" smtClean="0">
                        <a:solidFill>
                          <a:schemeClr val="accent1">
                            <a:lumMod val="50000"/>
                          </a:schemeClr>
                        </a:solidFill>
                        <a:latin typeface="Cambria Math" panose="02040503050406030204" pitchFamily="18" charset="0"/>
                      </a:rPr>
                      <m:t> </m:t>
                    </m:r>
                    <m:sSubSup>
                      <m:sSubSupPr>
                        <m:ctrlPr>
                          <a:rPr lang="en-US" sz="2000" i="1">
                            <a:solidFill>
                              <a:schemeClr val="accent1">
                                <a:lumMod val="50000"/>
                              </a:schemeClr>
                            </a:solidFill>
                            <a:latin typeface="Cambria Math" panose="02040503050406030204" pitchFamily="18" charset="0"/>
                          </a:rPr>
                        </m:ctrlPr>
                      </m:sSubSupPr>
                      <m:e>
                        <m:r>
                          <a:rPr lang="en-US" sz="2000" i="1">
                            <a:solidFill>
                              <a:schemeClr val="dk2"/>
                            </a:solidFill>
                            <a:latin typeface="Cambria Math" panose="02040503050406030204" pitchFamily="18" charset="0"/>
                            <a:ea typeface="Cambria Math" panose="02040503050406030204" pitchFamily="18" charset="0"/>
                            <a:cs typeface="PT Serif"/>
                            <a:sym typeface="PT Serif"/>
                          </a:rPr>
                          <m:t>·</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sub>
                      <m:sup>
                        <m:r>
                          <a:rPr lang="en-US" sz="2000" i="1">
                            <a:solidFill>
                              <a:schemeClr val="accent1">
                                <a:lumMod val="50000"/>
                              </a:schemeClr>
                            </a:solidFill>
                            <a:latin typeface="Cambria Math" panose="02040503050406030204" pitchFamily="18" charset="0"/>
                          </a:rPr>
                          <m:t>𝑢𝑓</m:t>
                        </m:r>
                      </m:sup>
                    </m:sSubSup>
                  </m:oMath>
                </a14:m>
                <a:r>
                  <a:rPr lang="en-US" sz="2000" dirty="0">
                    <a:solidFill>
                      <a:schemeClr val="accent1">
                        <a:lumMod val="50000"/>
                      </a:schemeClr>
                    </a:solidFill>
                    <a:latin typeface="PT Serif" panose="020A0603040505020204" pitchFamily="18" charset="77"/>
                  </a:rPr>
                  <a:t>(</a:t>
                </a:r>
                <a14:m>
                  <m:oMath xmlns:m="http://schemas.openxmlformats.org/officeDocument/2006/math">
                    <m:sSub>
                      <m:sSubPr>
                        <m:ctrlPr>
                          <a:rPr lang="en-US" sz="2000" b="0" i="0" smtClean="0">
                            <a:solidFill>
                              <a:schemeClr val="accent1">
                                <a:lumMod val="50000"/>
                              </a:schemeClr>
                            </a:solidFill>
                            <a:latin typeface="Cambria Math" panose="02040503050406030204" pitchFamily="18" charset="0"/>
                          </a:rPr>
                        </m:ctrlPr>
                      </m:sSubPr>
                      <m:e>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1</m:t>
                        </m:r>
                      </m:sub>
                    </m:sSub>
                  </m:oMath>
                </a14:m>
                <a:r>
                  <a:rPr lang="en-US" sz="2000" dirty="0">
                    <a:solidFill>
                      <a:schemeClr val="accent1">
                        <a:lumMod val="50000"/>
                      </a:schemeClr>
                    </a:solidFill>
                    <a:latin typeface="PT Serif" panose="020A0603040505020204" pitchFamily="18" charset="77"/>
                  </a:rPr>
                  <a:t>)</a:t>
                </a:r>
                <a:r>
                  <a:rPr lang="en-US" sz="2000" baseline="30000" dirty="0">
                    <a:solidFill>
                      <a:schemeClr val="accent1">
                        <a:lumMod val="50000"/>
                      </a:schemeClr>
                    </a:solidFill>
                    <a:latin typeface="PT Serif" panose="020A0603040505020204" pitchFamily="18" charset="77"/>
                  </a:rPr>
                  <a:t> </a:t>
                </a:r>
              </a:p>
              <a:p>
                <a:pPr algn="ctr">
                  <a:lnSpc>
                    <a:spcPct val="150000"/>
                  </a:lnSpc>
                </a:pP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b="0" i="1" smtClean="0">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r>
                          <a:rPr lang="en-US" sz="2000" b="0" i="1" smtClean="0">
                            <a:solidFill>
                              <a:schemeClr val="accent1">
                                <a:lumMod val="50000"/>
                              </a:schemeClr>
                            </a:solidFill>
                            <a:latin typeface="Cambria Math" panose="02040503050406030204" pitchFamily="18" charset="0"/>
                          </a:rPr>
                          <m:t>−</m:t>
                        </m:r>
                        <m:r>
                          <a:rPr lang="en-US" sz="2000" b="0" i="1" smtClean="0">
                            <a:solidFill>
                              <a:schemeClr val="accent1">
                                <a:lumMod val="50000"/>
                              </a:schemeClr>
                            </a:solidFill>
                            <a:latin typeface="Cambria Math" panose="02040503050406030204" pitchFamily="18" charset="0"/>
                          </a:rPr>
                          <m:t>𝑃𝑅</m:t>
                        </m:r>
                      </m:sub>
                      <m:sup>
                        <m:r>
                          <a:rPr lang="en-US" sz="2000" b="0" i="1" smtClean="0">
                            <a:solidFill>
                              <a:schemeClr val="accent1">
                                <a:lumMod val="50000"/>
                              </a:schemeClr>
                            </a:solidFill>
                            <a:latin typeface="Cambria Math" panose="02040503050406030204" pitchFamily="18" charset="0"/>
                          </a:rPr>
                          <m:t>𝑎𝑐𝑐</m:t>
                        </m:r>
                        <m:r>
                          <a:rPr lang="en-US" sz="2000" b="0" i="1" smtClean="0">
                            <a:solidFill>
                              <a:schemeClr val="accent1">
                                <a:lumMod val="50000"/>
                              </a:schemeClr>
                            </a:solidFill>
                            <a:latin typeface="Cambria Math" panose="02040503050406030204" pitchFamily="18" charset="0"/>
                          </a:rPr>
                          <m:t>0</m:t>
                        </m:r>
                      </m:sup>
                    </m:sSubSup>
                    <m:d>
                      <m:dPr>
                        <m:ctrlPr>
                          <a:rPr lang="en-US" sz="2000" b="0" i="1" smtClean="0">
                            <a:solidFill>
                              <a:schemeClr val="accent1">
                                <a:lumMod val="50000"/>
                              </a:schemeClr>
                            </a:solidFill>
                            <a:latin typeface="Cambria Math" panose="02040503050406030204" pitchFamily="18" charset="0"/>
                          </a:rPr>
                        </m:ctrlPr>
                      </m:dPr>
                      <m:e>
                        <m:r>
                          <a:rPr lang="en-US" sz="2000" i="0">
                            <a:solidFill>
                              <a:schemeClr val="accent1">
                                <a:lumMod val="50000"/>
                              </a:schemeClr>
                            </a:solidFill>
                            <a:latin typeface="Cambria Math" panose="02040503050406030204" pitchFamily="18" charset="0"/>
                          </a:rPr>
                          <m:t>𝒜</m:t>
                        </m:r>
                      </m:e>
                    </m:d>
                    <m:r>
                      <a:rPr lang="en-US" sz="2000" i="0">
                        <a:solidFill>
                          <a:schemeClr val="accent1">
                            <a:lumMod val="50000"/>
                          </a:schemeClr>
                        </a:solidFill>
                        <a:latin typeface="Cambria Math" panose="02040503050406030204" pitchFamily="18" charset="0"/>
                      </a:rPr>
                      <m:t>≤</m:t>
                    </m:r>
                  </m:oMath>
                </a14:m>
                <a:r>
                  <a:rPr lang="en-US" sz="2000" dirty="0">
                    <a:solidFill>
                      <a:schemeClr val="accent1">
                        <a:lumMod val="50000"/>
                      </a:schemeClr>
                    </a:solidFill>
                    <a:latin typeface="PT Serif" panose="020A0603040505020204" pitchFamily="18" charset="77"/>
                  </a:rPr>
                  <a:t> n</a:t>
                </a:r>
                <a14:m>
                  <m:oMath xmlns:m="http://schemas.openxmlformats.org/officeDocument/2006/math">
                    <m:r>
                      <a:rPr lang="en-US" sz="2000" b="0" i="0" smtClean="0">
                        <a:solidFill>
                          <a:schemeClr val="accent1">
                            <a:lumMod val="50000"/>
                          </a:schemeClr>
                        </a:solidFill>
                        <a:latin typeface="Cambria Math" panose="02040503050406030204" pitchFamily="18" charset="0"/>
                      </a:rPr>
                      <m:t> </m:t>
                    </m:r>
                    <m:sSubSup>
                      <m:sSubSupPr>
                        <m:ctrlPr>
                          <a:rPr lang="en-US" sz="2000" i="1">
                            <a:solidFill>
                              <a:schemeClr val="accent1">
                                <a:lumMod val="50000"/>
                              </a:schemeClr>
                            </a:solidFill>
                            <a:latin typeface="Cambria Math" panose="02040503050406030204" pitchFamily="18" charset="0"/>
                          </a:rPr>
                        </m:ctrlPr>
                      </m:sSubSupPr>
                      <m:e>
                        <m:r>
                          <a:rPr lang="en-US" sz="2000" i="1">
                            <a:solidFill>
                              <a:schemeClr val="dk2"/>
                            </a:solidFill>
                            <a:latin typeface="Cambria Math" panose="02040503050406030204" pitchFamily="18" charset="0"/>
                            <a:ea typeface="Cambria Math" panose="02040503050406030204" pitchFamily="18" charset="0"/>
                            <a:cs typeface="PT Serif"/>
                            <a:sym typeface="PT Serif"/>
                          </a:rPr>
                          <m:t>·</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sub>
                      <m:sup>
                        <m:r>
                          <a:rPr lang="en-US" sz="2000" i="1">
                            <a:solidFill>
                              <a:schemeClr val="accent1">
                                <a:lumMod val="50000"/>
                              </a:schemeClr>
                            </a:solidFill>
                            <a:latin typeface="Cambria Math" panose="02040503050406030204" pitchFamily="18" charset="0"/>
                          </a:rPr>
                          <m:t>𝑢𝑓</m:t>
                        </m:r>
                      </m:sup>
                    </m:sSubSup>
                  </m:oMath>
                </a14:m>
                <a:r>
                  <a:rPr lang="en-US" sz="2000" dirty="0">
                    <a:solidFill>
                      <a:schemeClr val="accent1">
                        <a:lumMod val="50000"/>
                      </a:schemeClr>
                    </a:solidFill>
                    <a:latin typeface="PT Serif" panose="020A0603040505020204" pitchFamily="18" charset="77"/>
                  </a:rPr>
                  <a:t>(</a:t>
                </a:r>
                <a14:m>
                  <m:oMath xmlns:m="http://schemas.openxmlformats.org/officeDocument/2006/math">
                    <m:sSub>
                      <m:sSubPr>
                        <m:ctrlPr>
                          <a:rPr lang="en-US" sz="2000" b="0" i="0" smtClean="0">
                            <a:solidFill>
                              <a:schemeClr val="accent1">
                                <a:lumMod val="50000"/>
                              </a:schemeClr>
                            </a:solidFill>
                            <a:latin typeface="Cambria Math" panose="02040503050406030204" pitchFamily="18" charset="0"/>
                          </a:rPr>
                        </m:ctrlPr>
                      </m:sSubPr>
                      <m:e>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2</m:t>
                        </m:r>
                      </m:sub>
                    </m:sSub>
                  </m:oMath>
                </a14:m>
                <a:r>
                  <a:rPr lang="en-US" sz="2000" dirty="0">
                    <a:solidFill>
                      <a:schemeClr val="accent1">
                        <a:lumMod val="50000"/>
                      </a:schemeClr>
                    </a:solidFill>
                    <a:latin typeface="PT Serif" panose="020A0603040505020204" pitchFamily="18" charset="77"/>
                  </a:rPr>
                  <a:t>)</a:t>
                </a:r>
                <a:endParaRPr lang="en-US" sz="2000" baseline="30000" dirty="0">
                  <a:solidFill>
                    <a:schemeClr val="accent1">
                      <a:lumMod val="50000"/>
                    </a:schemeClr>
                  </a:solidFill>
                  <a:latin typeface="PT Serif" panose="020A0603040505020204" pitchFamily="18" charset="77"/>
                </a:endParaRPr>
              </a:p>
            </p:txBody>
          </p:sp>
        </mc:Choice>
        <mc:Fallback>
          <p:sp>
            <p:nvSpPr>
              <p:cNvPr id="2" name="Rectangle 1">
                <a:extLst>
                  <a:ext uri="{FF2B5EF4-FFF2-40B4-BE49-F238E27FC236}">
                    <a16:creationId xmlns:a16="http://schemas.microsoft.com/office/drawing/2014/main" id="{0AB85DC8-AE01-1C77-7CBF-3708B9C9448D}"/>
                  </a:ext>
                </a:extLst>
              </p:cNvPr>
              <p:cNvSpPr>
                <a:spLocks noRot="1" noChangeAspect="1" noMove="1" noResize="1" noEditPoints="1" noAdjustHandles="1" noChangeArrowheads="1" noChangeShapeType="1" noTextEdit="1"/>
              </p:cNvSpPr>
              <p:nvPr/>
            </p:nvSpPr>
            <p:spPr>
              <a:xfrm>
                <a:off x="367747" y="1756737"/>
                <a:ext cx="8408505" cy="2815263"/>
              </a:xfrm>
              <a:prstGeom prst="rect">
                <a:avLst/>
              </a:prstGeom>
              <a:blipFill>
                <a:blip r:embed="rId3"/>
                <a:stretch>
                  <a:fillRect/>
                </a:stretch>
              </a:blipFill>
              <a:ln>
                <a:solidFill>
                  <a:schemeClr val="accent1">
                    <a:lumMod val="20000"/>
                    <a:lumOff val="80000"/>
                  </a:schemeClr>
                </a:solidFill>
              </a:ln>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6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101600" lvl="0" indent="0" algn="l" rtl="0">
              <a:spcBef>
                <a:spcPts val="0"/>
              </a:spcBef>
              <a:spcAft>
                <a:spcPts val="0"/>
              </a:spcAft>
              <a:buSzPts val="2000"/>
              <a:buNone/>
            </a:pPr>
            <a:r>
              <a:rPr lang="en-US" sz="2800" dirty="0"/>
              <a:t>Is BLS-PR acc-1 secure?</a:t>
            </a:r>
          </a:p>
        </p:txBody>
      </p:sp>
      <p:sp>
        <p:nvSpPr>
          <p:cNvPr id="1031" name="Google Shape;1031;p69"/>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p>
            <a:pPr marL="101600" lvl="0" indent="0" algn="l" rtl="0">
              <a:spcBef>
                <a:spcPts val="0"/>
              </a:spcBef>
              <a:spcAft>
                <a:spcPts val="0"/>
              </a:spcAft>
              <a:buSzPts val="2000"/>
              <a:buNone/>
            </a:pPr>
            <a:r>
              <a:rPr lang="en-US" sz="2200" dirty="0"/>
              <a:t>Answer: No!</a:t>
            </a:r>
            <a:endParaRPr sz="2200" dirty="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3A343AC8-1F39-C53B-1B08-C61E90306094}"/>
                  </a:ext>
                </a:extLst>
              </p:cNvPr>
              <p:cNvSpPr/>
              <p:nvPr/>
            </p:nvSpPr>
            <p:spPr>
              <a:xfrm>
                <a:off x="367747" y="1756737"/>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lumMod val="50000"/>
                      </a:schemeClr>
                    </a:solidFill>
                    <a:latin typeface="PT Serif" panose="020A0603040505020204" pitchFamily="18" charset="77"/>
                  </a:rPr>
                  <a:t>Thm. There exists an efficient adversary </a:t>
                </a:r>
                <a14:m>
                  <m:oMath xmlns:m="http://schemas.openxmlformats.org/officeDocument/2006/math">
                    <m:r>
                      <a:rPr lang="en-US" sz="2000" b="0" i="0" smtClean="0">
                        <a:solidFill>
                          <a:schemeClr val="accent1">
                            <a:lumMod val="50000"/>
                          </a:schemeClr>
                        </a:solidFill>
                        <a:latin typeface="Cambria Math" panose="02040503050406030204" pitchFamily="18" charset="0"/>
                      </a:rPr>
                      <m:t>𝒜</m:t>
                    </m:r>
                    <m:r>
                      <a:rPr lang="en-US" sz="2000" b="0" i="0" smtClean="0">
                        <a:solidFill>
                          <a:schemeClr val="accent1">
                            <a:lumMod val="50000"/>
                          </a:schemeClr>
                        </a:solidFill>
                        <a:latin typeface="Cambria Math" panose="02040503050406030204" pitchFamily="18" charset="0"/>
                      </a:rPr>
                      <m:t> </m:t>
                    </m:r>
                  </m:oMath>
                </a14:m>
                <a:r>
                  <a:rPr lang="en-US" sz="2000">
                    <a:solidFill>
                      <a:schemeClr val="accent1">
                        <a:lumMod val="50000"/>
                      </a:schemeClr>
                    </a:solidFill>
                    <a:latin typeface="PT Serif" panose="020A0603040505020204" pitchFamily="18" charset="77"/>
                  </a:rPr>
                  <a:t>such that</a:t>
                </a: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b="0" i="1" smtClean="0">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r>
                          <a:rPr lang="en-US" sz="2000" b="0" i="1" smtClean="0">
                            <a:solidFill>
                              <a:schemeClr val="accent1">
                                <a:lumMod val="50000"/>
                              </a:schemeClr>
                            </a:solidFill>
                            <a:latin typeface="Cambria Math" panose="02040503050406030204" pitchFamily="18" charset="0"/>
                          </a:rPr>
                          <m:t>−</m:t>
                        </m:r>
                        <m:r>
                          <a:rPr lang="en-US" sz="2000" b="0" i="1" smtClean="0">
                            <a:solidFill>
                              <a:schemeClr val="accent1">
                                <a:lumMod val="50000"/>
                              </a:schemeClr>
                            </a:solidFill>
                            <a:latin typeface="Cambria Math" panose="02040503050406030204" pitchFamily="18" charset="0"/>
                          </a:rPr>
                          <m:t>𝑃𝑅</m:t>
                        </m:r>
                      </m:sub>
                      <m:sup>
                        <m:r>
                          <a:rPr lang="en-US" sz="2000" b="0" i="1" smtClean="0">
                            <a:solidFill>
                              <a:schemeClr val="accent1">
                                <a:lumMod val="50000"/>
                              </a:schemeClr>
                            </a:solidFill>
                            <a:latin typeface="Cambria Math" panose="02040503050406030204" pitchFamily="18" charset="0"/>
                          </a:rPr>
                          <m:t>𝑎𝑐𝑐</m:t>
                        </m:r>
                        <m:r>
                          <a:rPr lang="en-US" sz="2000" b="0" i="1" smtClean="0">
                            <a:solidFill>
                              <a:schemeClr val="accent1">
                                <a:lumMod val="50000"/>
                              </a:schemeClr>
                            </a:solidFill>
                            <a:latin typeface="Cambria Math" panose="02040503050406030204" pitchFamily="18" charset="0"/>
                          </a:rPr>
                          <m:t>1</m:t>
                        </m:r>
                      </m:sup>
                    </m:sSubSup>
                    <m:d>
                      <m:dPr>
                        <m:ctrlPr>
                          <a:rPr lang="en-US" sz="2000" b="0" smtClean="0">
                            <a:solidFill>
                              <a:schemeClr val="accent1">
                                <a:lumMod val="50000"/>
                              </a:schemeClr>
                            </a:solidFill>
                            <a:latin typeface="Cambria Math" panose="02040503050406030204" pitchFamily="18" charset="0"/>
                          </a:rPr>
                        </m:ctrlPr>
                      </m:dPr>
                      <m:e>
                        <m:r>
                          <a:rPr lang="en-US" sz="2000" i="0">
                            <a:solidFill>
                              <a:schemeClr val="accent1">
                                <a:lumMod val="50000"/>
                              </a:schemeClr>
                            </a:solidFill>
                            <a:latin typeface="Cambria Math" panose="02040503050406030204" pitchFamily="18" charset="0"/>
                          </a:rPr>
                          <m:t>𝒜</m:t>
                        </m:r>
                      </m:e>
                    </m:d>
                    <m:r>
                      <a:rPr lang="en-US" sz="2000" b="0" i="0" smtClean="0">
                        <a:solidFill>
                          <a:schemeClr val="accent1">
                            <a:lumMod val="50000"/>
                          </a:schemeClr>
                        </a:solidFill>
                        <a:latin typeface="Cambria Math" panose="02040503050406030204" pitchFamily="18" charset="0"/>
                      </a:rPr>
                      <m:t>=1.</m:t>
                    </m:r>
                  </m:oMath>
                </a14:m>
                <a:endParaRPr lang="en-US" sz="2000" baseline="30000">
                  <a:solidFill>
                    <a:schemeClr val="accent1">
                      <a:lumMod val="50000"/>
                    </a:schemeClr>
                  </a:solidFill>
                  <a:latin typeface="PT Serif" panose="020A0603040505020204" pitchFamily="18" charset="77"/>
                </a:endParaRPr>
              </a:p>
            </p:txBody>
          </p:sp>
        </mc:Choice>
        <mc:Fallback>
          <p:sp>
            <p:nvSpPr>
              <p:cNvPr id="4" name="Rectangle 3">
                <a:extLst>
                  <a:ext uri="{FF2B5EF4-FFF2-40B4-BE49-F238E27FC236}">
                    <a16:creationId xmlns:a16="http://schemas.microsoft.com/office/drawing/2014/main" id="{3A343AC8-1F39-C53B-1B08-C61E90306094}"/>
                  </a:ext>
                </a:extLst>
              </p:cNvPr>
              <p:cNvSpPr>
                <a:spLocks noRot="1" noChangeAspect="1" noMove="1" noResize="1" noEditPoints="1" noAdjustHandles="1" noChangeArrowheads="1" noChangeShapeType="1" noTextEdit="1"/>
              </p:cNvSpPr>
              <p:nvPr/>
            </p:nvSpPr>
            <p:spPr>
              <a:xfrm>
                <a:off x="367747" y="1756737"/>
                <a:ext cx="8408505" cy="1341783"/>
              </a:xfrm>
              <a:prstGeom prst="rect">
                <a:avLst/>
              </a:prstGeom>
              <a:blipFill>
                <a:blip r:embed="rId3"/>
                <a:stretch>
                  <a:fillRect l="-300"/>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166927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7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Summary</a:t>
            </a:r>
            <a:endParaRPr/>
          </a:p>
        </p:txBody>
      </p:sp>
      <mc:AlternateContent xmlns:mc="http://schemas.openxmlformats.org/markup-compatibility/2006">
        <mc:Choice xmlns:a14="http://schemas.microsoft.com/office/drawing/2010/main" Requires="a14">
          <p:graphicFrame>
            <p:nvGraphicFramePr>
              <p:cNvPr id="4" name="Google Shape;781;p56">
                <a:extLst>
                  <a:ext uri="{FF2B5EF4-FFF2-40B4-BE49-F238E27FC236}">
                    <a16:creationId xmlns:a16="http://schemas.microsoft.com/office/drawing/2014/main" id="{B0183D73-DB12-2C6A-A4F3-6629578381EB}"/>
                  </a:ext>
                </a:extLst>
              </p:cNvPr>
              <p:cNvGraphicFramePr/>
              <p:nvPr>
                <p:extLst>
                  <p:ext uri="{D42A27DB-BD31-4B8C-83A1-F6EECF244321}">
                    <p14:modId xmlns:p14="http://schemas.microsoft.com/office/powerpoint/2010/main" val="492561859"/>
                  </p:ext>
                </p:extLst>
              </p:nvPr>
            </p:nvGraphicFramePr>
            <p:xfrm>
              <a:off x="303700" y="708002"/>
              <a:ext cx="8065773" cy="4365445"/>
            </p:xfrm>
            <a:graphic>
              <a:graphicData uri="http://schemas.openxmlformats.org/drawingml/2006/table">
                <a:tbl>
                  <a:tblPr>
                    <a:noFill/>
                    <a:tableStyleId>{D8BEB3EA-E940-472B-8125-216AE72E8D71}</a:tableStyleId>
                  </a:tblPr>
                  <a:tblGrid>
                    <a:gridCol w="2807248">
                      <a:extLst>
                        <a:ext uri="{9D8B030D-6E8A-4147-A177-3AD203B41FA5}">
                          <a16:colId xmlns:a16="http://schemas.microsoft.com/office/drawing/2014/main" val="20000"/>
                        </a:ext>
                      </a:extLst>
                    </a:gridCol>
                    <a:gridCol w="3180522">
                      <a:extLst>
                        <a:ext uri="{9D8B030D-6E8A-4147-A177-3AD203B41FA5}">
                          <a16:colId xmlns:a16="http://schemas.microsoft.com/office/drawing/2014/main" val="20001"/>
                        </a:ext>
                      </a:extLst>
                    </a:gridCol>
                    <a:gridCol w="2078003">
                      <a:extLst>
                        <a:ext uri="{9D8B030D-6E8A-4147-A177-3AD203B41FA5}">
                          <a16:colId xmlns:a16="http://schemas.microsoft.com/office/drawing/2014/main" val="20002"/>
                        </a:ext>
                      </a:extLst>
                    </a:gridCol>
                  </a:tblGrid>
                  <a:tr h="47439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474399">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22957">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22957">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p:graphicFrame>
            <p:nvGraphicFramePr>
              <p:cNvPr id="4" name="Google Shape;781;p56">
                <a:extLst>
                  <a:ext uri="{FF2B5EF4-FFF2-40B4-BE49-F238E27FC236}">
                    <a16:creationId xmlns:a16="http://schemas.microsoft.com/office/drawing/2014/main" id="{B0183D73-DB12-2C6A-A4F3-6629578381EB}"/>
                  </a:ext>
                </a:extLst>
              </p:cNvPr>
              <p:cNvGraphicFramePr/>
              <p:nvPr>
                <p:extLst>
                  <p:ext uri="{D42A27DB-BD31-4B8C-83A1-F6EECF244321}">
                    <p14:modId xmlns:p14="http://schemas.microsoft.com/office/powerpoint/2010/main" val="492561859"/>
                  </p:ext>
                </p:extLst>
              </p:nvPr>
            </p:nvGraphicFramePr>
            <p:xfrm>
              <a:off x="303700" y="708002"/>
              <a:ext cx="8065773" cy="4365445"/>
            </p:xfrm>
            <a:graphic>
              <a:graphicData uri="http://schemas.openxmlformats.org/drawingml/2006/table">
                <a:tbl>
                  <a:tblPr>
                    <a:noFill/>
                    <a:tableStyleId>{D8BEB3EA-E940-472B-8125-216AE72E8D71}</a:tableStyleId>
                  </a:tblPr>
                  <a:tblGrid>
                    <a:gridCol w="2807248">
                      <a:extLst>
                        <a:ext uri="{9D8B030D-6E8A-4147-A177-3AD203B41FA5}">
                          <a16:colId xmlns:a16="http://schemas.microsoft.com/office/drawing/2014/main" val="20000"/>
                        </a:ext>
                      </a:extLst>
                    </a:gridCol>
                    <a:gridCol w="3180522">
                      <a:extLst>
                        <a:ext uri="{9D8B030D-6E8A-4147-A177-3AD203B41FA5}">
                          <a16:colId xmlns:a16="http://schemas.microsoft.com/office/drawing/2014/main" val="20001"/>
                        </a:ext>
                      </a:extLst>
                    </a:gridCol>
                    <a:gridCol w="2078003">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endParaRPr lang="en-US"/>
                        </a:p>
                      </a:txBody>
                      <a:tcPr marL="91425" marR="91425" marT="91425" marB="91425">
                        <a:blipFill>
                          <a:blip r:embed="rId3"/>
                          <a:stretch>
                            <a:fillRect l="-288415" t="-95122" b="-658537"/>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61970">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51530">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51530">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72"/>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a:t>
            </a:r>
            <a:endParaRPr/>
          </a:p>
        </p:txBody>
      </p:sp>
      <p:sp>
        <p:nvSpPr>
          <p:cNvPr id="1049" name="Google Shape;1049;p72"/>
          <p:cNvSpPr txBox="1">
            <a:spLocks noGrp="1"/>
          </p:cNvSpPr>
          <p:nvPr>
            <p:ph type="body" idx="1"/>
          </p:nvPr>
        </p:nvSpPr>
        <p:spPr>
          <a:xfrm>
            <a:off x="163025" y="670799"/>
            <a:ext cx="8795100" cy="4259009"/>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0"/>
              </a:spcBef>
              <a:spcAft>
                <a:spcPts val="0"/>
              </a:spcAft>
              <a:buSzPts val="2000"/>
              <a:buChar char="-"/>
            </a:pPr>
            <a:r>
              <a:rPr lang="en" sz="2400" dirty="0"/>
              <a:t>Most real-world ATS systems use the trivial ATS:</a:t>
            </a:r>
          </a:p>
          <a:p>
            <a:pPr marL="101600" lvl="0" indent="0" algn="l" rtl="0">
              <a:spcBef>
                <a:spcPts val="0"/>
              </a:spcBef>
              <a:spcAft>
                <a:spcPts val="0"/>
              </a:spcAft>
              <a:buSzPts val="2000"/>
              <a:buNone/>
            </a:pPr>
            <a:endParaRPr lang="en" sz="2400" dirty="0"/>
          </a:p>
          <a:p>
            <a:pPr marL="101600" lvl="0" indent="0" algn="l" rtl="0">
              <a:spcBef>
                <a:spcPts val="0"/>
              </a:spcBef>
              <a:spcAft>
                <a:spcPts val="0"/>
              </a:spcAft>
              <a:buSzPts val="2000"/>
              <a:buNone/>
            </a:pPr>
            <a:endParaRPr lang="en" sz="2400" dirty="0"/>
          </a:p>
          <a:p>
            <a:pPr marL="457200" lvl="0" indent="-355600" algn="l" rtl="0">
              <a:spcBef>
                <a:spcPts val="0"/>
              </a:spcBef>
              <a:spcAft>
                <a:spcPts val="0"/>
              </a:spcAft>
              <a:buSzPts val="2000"/>
              <a:buChar char="-"/>
            </a:pPr>
            <a:endParaRPr lang="en" sz="2400" dirty="0"/>
          </a:p>
          <a:p>
            <a:pPr marL="457200" lvl="0" indent="-355600" algn="l" rtl="0">
              <a:spcBef>
                <a:spcPts val="0"/>
              </a:spcBef>
              <a:spcAft>
                <a:spcPts val="0"/>
              </a:spcAft>
              <a:buSzPts val="2000"/>
              <a:buChar char="-"/>
            </a:pPr>
            <a:r>
              <a:rPr lang="en" sz="2400" dirty="0"/>
              <a:t>This paper gives 5 ATS-PR constructions which have </a:t>
            </a:r>
            <a:endParaRPr sz="2400" dirty="0"/>
          </a:p>
          <a:p>
            <a:pPr marL="101600" indent="0">
              <a:buSzPts val="2000"/>
              <a:buNone/>
            </a:pPr>
            <a:endParaRPr lang="en" sz="2400" dirty="0"/>
          </a:p>
          <a:p>
            <a:pPr marL="101600" indent="0">
              <a:buSzPts val="2000"/>
              <a:buNone/>
            </a:pPr>
            <a:endParaRPr lang="en" sz="2400" dirty="0"/>
          </a:p>
          <a:p>
            <a:pPr marL="101600" indent="0">
              <a:buSzPts val="2000"/>
              <a:buNone/>
            </a:pPr>
            <a:endParaRPr lang="en" sz="2400" dirty="0"/>
          </a:p>
          <a:p>
            <a:pPr indent="-355600">
              <a:buSzPts val="2000"/>
              <a:buFont typeface="PT Serif"/>
              <a:buChar char="-"/>
            </a:pPr>
            <a:r>
              <a:rPr lang="en" sz="2400" dirty="0"/>
              <a:t> Don’t use the trivial ATS!!</a:t>
            </a:r>
          </a:p>
          <a:p>
            <a:pPr indent="-355600">
              <a:buSzPts val="2000"/>
              <a:buFont typeface="PT Serif"/>
              <a:buChar char="-"/>
            </a:pPr>
            <a:endParaRPr lang="en" sz="2000" dirty="0"/>
          </a:p>
          <a:p>
            <a:pPr marL="101600" indent="0">
              <a:buSzPts val="2000"/>
              <a:buNone/>
            </a:pPr>
            <a:endParaRPr lang="en" sz="2400" dirty="0"/>
          </a:p>
          <a:p>
            <a:pPr marL="101600" indent="0">
              <a:buSzPts val="2000"/>
              <a:buNone/>
            </a:pPr>
            <a:r>
              <a:rPr lang="en" sz="2400" dirty="0"/>
              <a:t>Open problem: </a:t>
            </a:r>
            <a:r>
              <a:rPr lang="en-US" sz="2400" dirty="0"/>
              <a:t>Is there an efficient BLS-based ATS-PR with acc-1?</a:t>
            </a:r>
          </a:p>
          <a:p>
            <a:pPr marL="457200" lvl="0" indent="-355600" algn="l" rtl="0">
              <a:spcBef>
                <a:spcPts val="0"/>
              </a:spcBef>
              <a:spcAft>
                <a:spcPts val="0"/>
              </a:spcAft>
              <a:buSzPts val="2000"/>
              <a:buChar char="-"/>
            </a:pPr>
            <a:endParaRPr sz="2000" dirty="0"/>
          </a:p>
        </p:txBody>
      </p:sp>
      <p:sp>
        <p:nvSpPr>
          <p:cNvPr id="2" name="Round Diagonal Corner Rectangle 1">
            <a:extLst>
              <a:ext uri="{FF2B5EF4-FFF2-40B4-BE49-F238E27FC236}">
                <a16:creationId xmlns:a16="http://schemas.microsoft.com/office/drawing/2014/main" id="{5641A820-EC51-1601-5364-DE41F131AAE8}"/>
              </a:ext>
            </a:extLst>
          </p:cNvPr>
          <p:cNvSpPr/>
          <p:nvPr/>
        </p:nvSpPr>
        <p:spPr>
          <a:xfrm>
            <a:off x="1371600" y="1275990"/>
            <a:ext cx="1878496" cy="572701"/>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Large Sigs</a:t>
            </a:r>
          </a:p>
        </p:txBody>
      </p:sp>
      <p:sp>
        <p:nvSpPr>
          <p:cNvPr id="3" name="Round Diagonal Corner Rectangle 2">
            <a:extLst>
              <a:ext uri="{FF2B5EF4-FFF2-40B4-BE49-F238E27FC236}">
                <a16:creationId xmlns:a16="http://schemas.microsoft.com/office/drawing/2014/main" id="{6665B809-38F4-8B07-8281-E9C7D32C281A}"/>
              </a:ext>
            </a:extLst>
          </p:cNvPr>
          <p:cNvSpPr/>
          <p:nvPr/>
        </p:nvSpPr>
        <p:spPr>
          <a:xfrm>
            <a:off x="3890997" y="1275991"/>
            <a:ext cx="1878496" cy="572700"/>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Slow Verify</a:t>
            </a:r>
          </a:p>
        </p:txBody>
      </p:sp>
      <p:sp>
        <p:nvSpPr>
          <p:cNvPr id="4" name="Round Diagonal Corner Rectangle 3">
            <a:extLst>
              <a:ext uri="{FF2B5EF4-FFF2-40B4-BE49-F238E27FC236}">
                <a16:creationId xmlns:a16="http://schemas.microsoft.com/office/drawing/2014/main" id="{668DE7D1-6743-5249-F116-817909283597}"/>
              </a:ext>
            </a:extLst>
          </p:cNvPr>
          <p:cNvSpPr/>
          <p:nvPr/>
        </p:nvSpPr>
        <p:spPr>
          <a:xfrm>
            <a:off x="6430272" y="1226298"/>
            <a:ext cx="1878496" cy="572700"/>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T Serif" panose="020A0603040505020204" pitchFamily="18" charset="77"/>
              </a:rPr>
              <a:t>Not Refreshable!</a:t>
            </a:r>
          </a:p>
        </p:txBody>
      </p:sp>
      <p:sp>
        <p:nvSpPr>
          <p:cNvPr id="9" name="Round Diagonal Corner Rectangle 8">
            <a:extLst>
              <a:ext uri="{FF2B5EF4-FFF2-40B4-BE49-F238E27FC236}">
                <a16:creationId xmlns:a16="http://schemas.microsoft.com/office/drawing/2014/main" id="{46864E30-4718-9000-A74D-2A273A3200E7}"/>
              </a:ext>
            </a:extLst>
          </p:cNvPr>
          <p:cNvSpPr/>
          <p:nvPr/>
        </p:nvSpPr>
        <p:spPr>
          <a:xfrm>
            <a:off x="1371600" y="2500257"/>
            <a:ext cx="1878496" cy="572702"/>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Short Sigs</a:t>
            </a:r>
          </a:p>
        </p:txBody>
      </p:sp>
      <p:sp>
        <p:nvSpPr>
          <p:cNvPr id="10" name="Round Diagonal Corner Rectangle 9">
            <a:extLst>
              <a:ext uri="{FF2B5EF4-FFF2-40B4-BE49-F238E27FC236}">
                <a16:creationId xmlns:a16="http://schemas.microsoft.com/office/drawing/2014/main" id="{2988AC91-FC18-7EEF-B7BD-B90A6C924721}"/>
              </a:ext>
            </a:extLst>
          </p:cNvPr>
          <p:cNvSpPr/>
          <p:nvPr/>
        </p:nvSpPr>
        <p:spPr>
          <a:xfrm>
            <a:off x="3829878" y="2500256"/>
            <a:ext cx="1878496" cy="572700"/>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Fast Verify</a:t>
            </a:r>
          </a:p>
        </p:txBody>
      </p:sp>
      <p:sp>
        <p:nvSpPr>
          <p:cNvPr id="11" name="Round Diagonal Corner Rectangle 10">
            <a:extLst>
              <a:ext uri="{FF2B5EF4-FFF2-40B4-BE49-F238E27FC236}">
                <a16:creationId xmlns:a16="http://schemas.microsoft.com/office/drawing/2014/main" id="{C94B0AA9-CD06-579D-FE08-985E9E3EDCAB}"/>
              </a:ext>
            </a:extLst>
          </p:cNvPr>
          <p:cNvSpPr/>
          <p:nvPr/>
        </p:nvSpPr>
        <p:spPr>
          <a:xfrm>
            <a:off x="6430272" y="2500256"/>
            <a:ext cx="1878496" cy="572700"/>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T Serif" panose="020A0603040505020204" pitchFamily="18" charset="77"/>
              </a:rPr>
              <a:t>Refreshable!</a:t>
            </a:r>
          </a:p>
        </p:txBody>
      </p:sp>
      <p:cxnSp>
        <p:nvCxnSpPr>
          <p:cNvPr id="13" name="Straight Connector 12">
            <a:extLst>
              <a:ext uri="{FF2B5EF4-FFF2-40B4-BE49-F238E27FC236}">
                <a16:creationId xmlns:a16="http://schemas.microsoft.com/office/drawing/2014/main" id="{D2F307C8-24C1-C8A7-D418-1CD0E9EAEAE0}"/>
              </a:ext>
            </a:extLst>
          </p:cNvPr>
          <p:cNvCxnSpPr/>
          <p:nvPr/>
        </p:nvCxnSpPr>
        <p:spPr>
          <a:xfrm>
            <a:off x="76300" y="3982941"/>
            <a:ext cx="89914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animEffect transition="in" filter="fade">
                                      <p:cBhvr>
                                        <p:cTn id="7" dur="1000"/>
                                        <p:tgtEl>
                                          <p:spTgt spid="10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49">
                                            <p:txEl>
                                              <p:pRg st="4" end="4"/>
                                            </p:txEl>
                                          </p:spTgt>
                                        </p:tgtEl>
                                        <p:attrNameLst>
                                          <p:attrName>style.visibility</p:attrName>
                                        </p:attrNameLst>
                                      </p:cBhvr>
                                      <p:to>
                                        <p:strVal val="visible"/>
                                      </p:to>
                                    </p:set>
                                    <p:animEffect transition="in" filter="fade">
                                      <p:cBhvr>
                                        <p:cTn id="31" dur="1000"/>
                                        <p:tgtEl>
                                          <p:spTgt spid="1049">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49">
                                            <p:txEl>
                                              <p:pRg st="8" end="8"/>
                                            </p:txEl>
                                          </p:spTgt>
                                        </p:tgtEl>
                                        <p:attrNameLst>
                                          <p:attrName>style.visibility</p:attrName>
                                        </p:attrNameLst>
                                      </p:cBhvr>
                                      <p:to>
                                        <p:strVal val="visible"/>
                                      </p:to>
                                    </p:set>
                                    <p:animEffect transition="in" filter="fade">
                                      <p:cBhvr>
                                        <p:cTn id="55" dur="1000"/>
                                        <p:tgtEl>
                                          <p:spTgt spid="1049">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par>
                                <p:cTn id="60" presetID="10" presetClass="entr" presetSubtype="0" fill="hold" nodeType="withEffect">
                                  <p:stCondLst>
                                    <p:cond delay="0"/>
                                  </p:stCondLst>
                                  <p:childTnLst>
                                    <p:set>
                                      <p:cBhvr>
                                        <p:cTn id="61" dur="1" fill="hold">
                                          <p:stCondLst>
                                            <p:cond delay="0"/>
                                          </p:stCondLst>
                                        </p:cTn>
                                        <p:tgtEl>
                                          <p:spTgt spid="1049">
                                            <p:txEl>
                                              <p:pRg st="11" end="11"/>
                                            </p:txEl>
                                          </p:spTgt>
                                        </p:tgtEl>
                                        <p:attrNameLst>
                                          <p:attrName>style.visibility</p:attrName>
                                        </p:attrNameLst>
                                      </p:cBhvr>
                                      <p:to>
                                        <p:strVal val="visible"/>
                                      </p:to>
                                    </p:set>
                                    <p:animEffect transition="in" filter="fade">
                                      <p:cBhvr>
                                        <p:cTn id="62" dur="1000"/>
                                        <p:tgtEl>
                                          <p:spTgt spid="104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Thank you for listening!</a:t>
            </a:r>
            <a:endParaRPr/>
          </a:p>
        </p:txBody>
      </p:sp>
      <p:sp>
        <p:nvSpPr>
          <p:cNvPr id="1061" name="Google Shape;1061;p7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400"/>
              <a:t>Questions?</a:t>
            </a:r>
            <a:endParaRPr sz="2400"/>
          </a:p>
        </p:txBody>
      </p:sp>
      <p:cxnSp>
        <p:nvCxnSpPr>
          <p:cNvPr id="2" name="Straight Connector 1">
            <a:extLst>
              <a:ext uri="{FF2B5EF4-FFF2-40B4-BE49-F238E27FC236}">
                <a16:creationId xmlns:a16="http://schemas.microsoft.com/office/drawing/2014/main" id="{2BCFF751-5F78-5171-6C2A-07F2F9E03273}"/>
              </a:ext>
            </a:extLst>
          </p:cNvPr>
          <p:cNvCxnSpPr>
            <a:cxnSpLocks/>
          </p:cNvCxnSpPr>
          <p:nvPr/>
        </p:nvCxnSpPr>
        <p:spPr>
          <a:xfrm>
            <a:off x="238538" y="4323254"/>
            <a:ext cx="3916016"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46ACE6-E937-FDD3-507A-DD15939492B4}"/>
              </a:ext>
            </a:extLst>
          </p:cNvPr>
          <p:cNvSpPr txBox="1"/>
          <p:nvPr/>
        </p:nvSpPr>
        <p:spPr>
          <a:xfrm>
            <a:off x="188843" y="4393099"/>
            <a:ext cx="4403034" cy="430887"/>
          </a:xfrm>
          <a:prstGeom prst="rect">
            <a:avLst/>
          </a:prstGeom>
          <a:noFill/>
        </p:spPr>
        <p:txBody>
          <a:bodyPr wrap="square" rtlCol="0">
            <a:spAutoFit/>
          </a:bodyPr>
          <a:lstStyle/>
          <a:p>
            <a:r>
              <a:rPr lang="en-US" sz="2200" dirty="0">
                <a:latin typeface="PT Serif" panose="020A0603040505020204" pitchFamily="18" charset="77"/>
              </a:rPr>
              <a:t>https://</a:t>
            </a:r>
            <a:r>
              <a:rPr lang="en-US" sz="2200" dirty="0" err="1">
                <a:latin typeface="PT Serif" panose="020A0603040505020204" pitchFamily="18" charset="77"/>
              </a:rPr>
              <a:t>eprint.iacr.org</a:t>
            </a:r>
            <a:r>
              <a:rPr lang="en-US" sz="2200" dirty="0">
                <a:latin typeface="PT Serif" panose="020A0603040505020204" pitchFamily="18" charset="77"/>
              </a:rPr>
              <a:t>/2022/1656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76300" y="210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Threshold Signatures [D87]</a:t>
            </a:r>
            <a:endParaRPr/>
          </a:p>
        </p:txBody>
      </p:sp>
      <mc:AlternateContent xmlns:mc="http://schemas.openxmlformats.org/markup-compatibility/2006">
        <mc:Choice xmlns:a14="http://schemas.microsoft.com/office/drawing/2010/main" Requires="a14">
          <p:sp>
            <p:nvSpPr>
              <p:cNvPr id="138" name="Google Shape;138;p18"/>
              <p:cNvSpPr txBox="1"/>
              <p:nvPr/>
            </p:nvSpPr>
            <p:spPr>
              <a:xfrm>
                <a:off x="238538" y="670800"/>
                <a:ext cx="8829162" cy="4262675"/>
              </a:xfrm>
              <a:prstGeom prst="rect">
                <a:avLst/>
              </a:prstGeom>
              <a:noFill/>
              <a:ln>
                <a:noFill/>
              </a:ln>
            </p:spPr>
            <p:txBody>
              <a:bodyPr spcFirstLastPara="1" wrap="square" lIns="91425" tIns="91425" rIns="91425" bIns="91425" anchor="t" anchorCtr="0">
                <a:spAutoFit/>
              </a:bodyPr>
              <a:lstStyle/>
              <a:p>
                <a:pPr marL="101600" lvl="0" algn="l" rtl="0">
                  <a:spcBef>
                    <a:spcPts val="600"/>
                  </a:spcBef>
                  <a:spcAft>
                    <a:spcPts val="600"/>
                  </a:spcAft>
                  <a:buSzPts val="2000"/>
                </a:pPr>
                <a:r>
                  <a:rPr lang="en" sz="2000" dirty="0">
                    <a:solidFill>
                      <a:schemeClr val="bg2"/>
                    </a:solidFill>
                    <a:latin typeface="PT Serif"/>
                    <a:ea typeface="PT Serif"/>
                    <a:cs typeface="PT Serif"/>
                    <a:sym typeface="PT Serif"/>
                  </a:rPr>
                  <a:t>Defn. A Threshold Sig Scheme has 4 algorithms:</a:t>
                </a:r>
              </a:p>
              <a:p>
                <a:pPr marL="444500" lvl="3" indent="-342900">
                  <a:spcBef>
                    <a:spcPts val="600"/>
                  </a:spcBef>
                  <a:spcAft>
                    <a:spcPts val="600"/>
                  </a:spcAft>
                  <a:buSzPts val="2000"/>
                  <a:buFont typeface="Arial" panose="020B0604020202020204" pitchFamily="34" charset="0"/>
                  <a:buChar char="•"/>
                </a:pPr>
                <a:r>
                  <a:rPr lang="en" sz="2000" dirty="0" err="1">
                    <a:solidFill>
                      <a:schemeClr val="bg2"/>
                    </a:solidFill>
                    <a:latin typeface="PT Serif"/>
                    <a:ea typeface="PT Serif"/>
                    <a:cs typeface="PT Serif"/>
                    <a:sym typeface="PT Serif"/>
                  </a:rPr>
                  <a:t>KeyGen</a:t>
                </a:r>
                <a:r>
                  <a:rPr lang="en" sz="2000" dirty="0">
                    <a:solidFill>
                      <a:schemeClr val="bg2"/>
                    </a:solidFill>
                    <a:latin typeface="PT Serif"/>
                    <a:ea typeface="PT Serif"/>
                    <a:cs typeface="PT Serif"/>
                    <a:sym typeface="PT Serif"/>
                  </a:rPr>
                  <a:t> (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𝑛</m:t>
                    </m:r>
                    <m:r>
                      <a:rPr lang="en-US" sz="2000" b="0" i="1" smtClean="0">
                        <a:solidFill>
                          <a:schemeClr val="bg2"/>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𝑡</m:t>
                    </m:r>
                  </m:oMath>
                </a14:m>
                <a:r>
                  <a:rPr lang="en" sz="2000" dirty="0">
                    <a:solidFill>
                      <a:schemeClr val="bg2"/>
                    </a:solidFill>
                    <a:latin typeface="PT Serif"/>
                    <a:ea typeface="PT Serif"/>
                    <a:cs typeface="PT Serif"/>
                    <a:sym typeface="PT Serif"/>
                  </a:rPr>
                  <a:t> )     	  →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𝑝𝑘</m:t>
                    </m:r>
                    <m:r>
                      <a:rPr lang="en-US" sz="2000" b="0" i="1" smtClean="0">
                        <a:solidFill>
                          <a:schemeClr val="bg2"/>
                        </a:solidFill>
                        <a:latin typeface="Cambria Math" panose="02040503050406030204" pitchFamily="18" charset="0"/>
                        <a:ea typeface="PT Serif"/>
                        <a:cs typeface="PT Serif"/>
                        <a:sym typeface="PT Serif"/>
                      </a:rPr>
                      <m:t> ,  </m:t>
                    </m:r>
                    <m:r>
                      <a:rPr lang="en-US" sz="2000" b="0" i="1" smtClean="0">
                        <a:solidFill>
                          <a:schemeClr val="bg2"/>
                        </a:solidFill>
                        <a:latin typeface="Cambria Math" panose="02040503050406030204" pitchFamily="18" charset="0"/>
                        <a:ea typeface="PT Serif"/>
                        <a:cs typeface="PT Serif"/>
                        <a:sym typeface="PT Serif"/>
                      </a:rPr>
                      <m:t>𝑠</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1</m:t>
                        </m:r>
                      </m:sub>
                    </m:sSub>
                    <m:r>
                      <a:rPr lang="en-US" sz="2000" b="0" i="1" smtClean="0">
                        <a:solidFill>
                          <a:schemeClr val="bg2"/>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𝑠</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𝑛</m:t>
                        </m:r>
                      </m:sub>
                    </m:sSub>
                  </m:oMath>
                </a14:m>
                <a:endParaRPr lang="en" sz="2000" baseline="-25000" dirty="0">
                  <a:solidFill>
                    <a:schemeClr val="bg2"/>
                  </a:solidFill>
                  <a:latin typeface="PT Serif"/>
                  <a:ea typeface="PT Serif"/>
                  <a:cs typeface="PT Serif"/>
                  <a:sym typeface="PT Serif"/>
                </a:endParaRPr>
              </a:p>
              <a:p>
                <a:pPr marL="444500" lvl="0" indent="-342900" algn="l" rtl="0">
                  <a:spcBef>
                    <a:spcPts val="600"/>
                  </a:spcBef>
                  <a:spcAft>
                    <a:spcPts val="600"/>
                  </a:spcAft>
                  <a:buSzPts val="2000"/>
                  <a:buFont typeface="Arial" panose="020B0604020202020204" pitchFamily="34" charset="0"/>
                  <a:buChar char="•"/>
                </a:pPr>
                <a:r>
                  <a:rPr lang="en-US" sz="2000" dirty="0">
                    <a:solidFill>
                      <a:schemeClr val="bg2"/>
                    </a:solidFill>
                    <a:latin typeface="PT Serif"/>
                    <a:ea typeface="PT Serif"/>
                    <a:cs typeface="PT Serif"/>
                    <a:sym typeface="PT Serif"/>
                  </a:rPr>
                  <a:t>Sign(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𝑠</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r>
                      <a:rPr lang="en-US" sz="2000" b="0" i="1" smtClean="0">
                        <a:solidFill>
                          <a:schemeClr val="bg2"/>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𝑚</m:t>
                    </m:r>
                    <m:r>
                      <a:rPr lang="en-US" sz="2000" b="0" i="1" smtClean="0">
                        <a:solidFill>
                          <a:schemeClr val="bg2"/>
                        </a:solidFill>
                        <a:latin typeface="Cambria Math" panose="02040503050406030204" pitchFamily="18" charset="0"/>
                        <a:ea typeface="PT Serif"/>
                        <a:cs typeface="PT Serif"/>
                        <a:sym typeface="PT Serif"/>
                      </a:rPr>
                      <m:t> , </m:t>
                    </m:r>
                  </m:oMath>
                </a14:m>
                <a:r>
                  <a:rPr lang="en-US" sz="2000" dirty="0">
                    <a:solidFill>
                      <a:schemeClr val="bg2"/>
                    </a:solidFill>
                    <a:latin typeface="PT Serif"/>
                    <a:ea typeface="PT Serif"/>
                    <a:cs typeface="PT Serif"/>
                    <a:sym typeface="PT Serif"/>
                  </a:rPr>
                  <a:t>J )    	  </a:t>
                </a:r>
                <a:r>
                  <a:rPr lang="en" sz="2000" dirty="0">
                    <a:solidFill>
                      <a:schemeClr val="bg2"/>
                    </a:solidFill>
                    <a:latin typeface="PT Serif"/>
                    <a:ea typeface="PT Serif"/>
                    <a:cs typeface="PT Serif"/>
                    <a:sym typeface="PT Serif"/>
                  </a:rPr>
                  <a:t>→    </a:t>
                </a:r>
                <a14:m>
                  <m:oMath xmlns:m="http://schemas.openxmlformats.org/officeDocument/2006/math">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 sz="2000" i="1" smtClean="0">
                            <a:solidFill>
                              <a:schemeClr val="bg2"/>
                            </a:solidFill>
                            <a:latin typeface="Cambria Math" panose="02040503050406030204" pitchFamily="18" charset="0"/>
                            <a:ea typeface="PT Serif"/>
                            <a:cs typeface="PT Serif"/>
                            <a:sym typeface="PT Serif"/>
                          </a:rPr>
                          <m:t>𝜎</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 sz="2000" baseline="-25000" dirty="0">
                    <a:solidFill>
                      <a:schemeClr val="bg2"/>
                    </a:solidFill>
                    <a:latin typeface="PT Serif"/>
                    <a:ea typeface="PT Serif"/>
                    <a:cs typeface="PT Serif"/>
                    <a:sym typeface="PT Serif"/>
                  </a:rPr>
                  <a:t>      </a:t>
                </a:r>
                <a:r>
                  <a:rPr lang="en" sz="2000" dirty="0">
                    <a:solidFill>
                      <a:schemeClr val="bg2"/>
                    </a:solidFill>
                    <a:latin typeface="PT Serif"/>
                    <a:ea typeface="PT Serif"/>
                    <a:cs typeface="PT Serif"/>
                    <a:sym typeface="PT Serif"/>
                  </a:rPr>
                  <a:t> 	</a:t>
                </a:r>
                <a:r>
                  <a:rPr lang="en" sz="1800" dirty="0">
                    <a:solidFill>
                      <a:schemeClr val="bg2"/>
                    </a:solidFill>
                    <a:latin typeface="PT Serif"/>
                    <a:ea typeface="PT Serif"/>
                    <a:cs typeface="PT Serif"/>
                    <a:sym typeface="PT Serif"/>
                  </a:rPr>
                  <a:t>//  Sig shares for quorum  </a:t>
                </a:r>
                <a14:m>
                  <m:oMath xmlns:m="http://schemas.openxmlformats.org/officeDocument/2006/math">
                    <m:d>
                      <m:dPr>
                        <m:begChr m:val="|"/>
                        <m:endChr m:val="|"/>
                        <m:ctrlPr>
                          <a:rPr lang="en-US" sz="1800" b="0" i="1" smtClean="0">
                            <a:solidFill>
                              <a:schemeClr val="bg2"/>
                            </a:solidFill>
                            <a:latin typeface="Cambria Math" panose="02040503050406030204" pitchFamily="18" charset="0"/>
                            <a:ea typeface="PT Serif"/>
                            <a:cs typeface="PT Serif"/>
                            <a:sym typeface="PT Serif"/>
                          </a:rPr>
                        </m:ctrlPr>
                      </m:dPr>
                      <m:e>
                        <m:r>
                          <a:rPr lang="en-US" sz="1800" b="0" i="1" smtClean="0">
                            <a:solidFill>
                              <a:schemeClr val="bg2"/>
                            </a:solidFill>
                            <a:latin typeface="Cambria Math" panose="02040503050406030204" pitchFamily="18" charset="0"/>
                            <a:ea typeface="PT Serif"/>
                            <a:cs typeface="PT Serif"/>
                            <a:sym typeface="PT Serif"/>
                          </a:rPr>
                          <m:t>𝐽</m:t>
                        </m:r>
                      </m:e>
                    </m:d>
                    <m:r>
                      <a:rPr lang="en-US" sz="1800" b="0" i="1" smtClean="0">
                        <a:solidFill>
                          <a:schemeClr val="bg2"/>
                        </a:solidFill>
                        <a:latin typeface="Cambria Math" panose="02040503050406030204" pitchFamily="18" charset="0"/>
                        <a:ea typeface="Cambria Math" panose="02040503050406030204" pitchFamily="18" charset="0"/>
                        <a:cs typeface="PT Serif"/>
                        <a:sym typeface="PT Serif"/>
                      </a:rPr>
                      <m:t>≥</m:t>
                    </m:r>
                    <m:r>
                      <a:rPr lang="en-US" sz="1800" b="0" i="1" smtClean="0">
                        <a:solidFill>
                          <a:schemeClr val="bg2"/>
                        </a:solidFill>
                        <a:latin typeface="Cambria Math" panose="02040503050406030204" pitchFamily="18" charset="0"/>
                        <a:ea typeface="Cambria Math" panose="02040503050406030204" pitchFamily="18" charset="0"/>
                        <a:cs typeface="PT Serif"/>
                        <a:sym typeface="PT Serif"/>
                      </a:rPr>
                      <m:t>𝑡</m:t>
                    </m:r>
                  </m:oMath>
                </a14:m>
                <a:endParaRPr lang="en" sz="1800" dirty="0">
                  <a:solidFill>
                    <a:schemeClr val="bg2"/>
                  </a:solidFill>
                  <a:latin typeface="PT Serif"/>
                  <a:ea typeface="PT Serif"/>
                  <a:cs typeface="PT Serif"/>
                  <a:sym typeface="PT Serif"/>
                </a:endParaRPr>
              </a:p>
              <a:p>
                <a:pPr marL="444500" lvl="0" indent="-342900">
                  <a:spcBef>
                    <a:spcPts val="600"/>
                  </a:spcBef>
                  <a:spcAft>
                    <a:spcPts val="600"/>
                  </a:spcAft>
                  <a:buSzPts val="2000"/>
                  <a:buFont typeface="Arial" panose="020B0604020202020204" pitchFamily="34" charset="0"/>
                  <a:buChar char="•"/>
                </a:pPr>
                <a:r>
                  <a:rPr lang="en" sz="2000" dirty="0">
                    <a:solidFill>
                      <a:schemeClr val="bg2"/>
                    </a:solidFill>
                    <a:latin typeface="PT Serif"/>
                    <a:ea typeface="PT Serif"/>
                    <a:cs typeface="PT Serif"/>
                    <a:sym typeface="PT Serif"/>
                  </a:rPr>
                  <a:t>Combine(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𝑝𝑘</m:t>
                    </m:r>
                    <m:r>
                      <a:rPr lang="en-US" sz="2000" b="0" i="1" smtClean="0">
                        <a:solidFill>
                          <a:schemeClr val="bg2"/>
                        </a:solidFill>
                        <a:latin typeface="Cambria Math" panose="02040503050406030204" pitchFamily="18" charset="0"/>
                        <a:ea typeface="PT Serif"/>
                        <a:cs typeface="PT Serif"/>
                        <a:sym typeface="PT Serif"/>
                      </a:rPr>
                      <m:t>, { </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𝜎</m:t>
                        </m:r>
                      </m:e>
                      <m:sub>
                        <m:r>
                          <a:rPr lang="en-US" sz="2000" b="0" i="1" smtClean="0">
                            <a:solidFill>
                              <a:schemeClr val="bg2"/>
                            </a:solidFill>
                            <a:latin typeface="Cambria Math" panose="02040503050406030204" pitchFamily="18" charset="0"/>
                            <a:ea typeface="PT Serif"/>
                            <a:cs typeface="PT Serif"/>
                            <a:sym typeface="PT Serif"/>
                          </a:rPr>
                          <m:t>𝑖</m:t>
                        </m:r>
                      </m:sub>
                    </m:sSub>
                    <m:r>
                      <a:rPr lang="en-US" sz="2000" b="0" i="1" smtClean="0">
                        <a:solidFill>
                          <a:schemeClr val="bg2"/>
                        </a:solidFill>
                        <a:latin typeface="Cambria Math" panose="02040503050406030204" pitchFamily="18" charset="0"/>
                        <a:ea typeface="PT Serif"/>
                        <a:cs typeface="PT Serif"/>
                        <a:sym typeface="PT Serif"/>
                      </a:rPr>
                      <m:t> }</m:t>
                    </m:r>
                  </m:oMath>
                </a14:m>
                <a:r>
                  <a:rPr lang="en" sz="2000" dirty="0">
                    <a:solidFill>
                      <a:schemeClr val="bg2"/>
                    </a:solidFill>
                    <a:latin typeface="PT Serif"/>
                    <a:ea typeface="PT Serif"/>
                    <a:cs typeface="PT Serif"/>
                    <a:sym typeface="PT Serif"/>
                  </a:rPr>
                  <a:t> )   →    </a:t>
                </a:r>
                <a14:m>
                  <m:oMath xmlns:m="http://schemas.openxmlformats.org/officeDocument/2006/math">
                    <m:r>
                      <a:rPr lang="en" sz="2000" i="1">
                        <a:solidFill>
                          <a:schemeClr val="bg2"/>
                        </a:solidFill>
                        <a:latin typeface="Cambria Math" panose="02040503050406030204" pitchFamily="18" charset="0"/>
                        <a:ea typeface="PT Serif"/>
                        <a:cs typeface="PT Serif"/>
                        <a:sym typeface="PT Serif"/>
                      </a:rPr>
                      <m:t>𝜎</m:t>
                    </m:r>
                  </m:oMath>
                </a14:m>
                <a:endParaRPr lang="en" sz="2000" dirty="0">
                  <a:solidFill>
                    <a:schemeClr val="bg2"/>
                  </a:solidFill>
                  <a:latin typeface="PT Serif"/>
                  <a:ea typeface="PT Serif"/>
                  <a:cs typeface="PT Serif"/>
                  <a:sym typeface="PT Serif"/>
                </a:endParaRPr>
              </a:p>
              <a:p>
                <a:pPr marL="444500" lvl="0" indent="-342900" algn="l" rtl="0">
                  <a:spcBef>
                    <a:spcPts val="600"/>
                  </a:spcBef>
                  <a:spcAft>
                    <a:spcPts val="600"/>
                  </a:spcAft>
                  <a:buSzPts val="2000"/>
                  <a:buFont typeface="Arial" panose="020B0604020202020204" pitchFamily="34" charset="0"/>
                  <a:buChar char="•"/>
                </a:pPr>
                <a:r>
                  <a:rPr lang="en" sz="2000" dirty="0">
                    <a:solidFill>
                      <a:schemeClr val="bg2"/>
                    </a:solidFill>
                    <a:latin typeface="PT Serif"/>
                    <a:ea typeface="PT Serif"/>
                    <a:cs typeface="PT Serif"/>
                    <a:sym typeface="PT Serif"/>
                  </a:rPr>
                  <a:t>Verify(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𝑝𝑘</m:t>
                    </m:r>
                    <m:r>
                      <a:rPr lang="en-US" sz="2000" b="0" i="1" smtClean="0">
                        <a:solidFill>
                          <a:schemeClr val="bg2"/>
                        </a:solidFill>
                        <a:latin typeface="Cambria Math" panose="02040503050406030204" pitchFamily="18" charset="0"/>
                        <a:ea typeface="PT Serif"/>
                        <a:cs typeface="PT Serif"/>
                        <a:sym typeface="PT Serif"/>
                      </a:rPr>
                      <m:t> , </m:t>
                    </m:r>
                    <m:r>
                      <a:rPr lang="en-US" sz="2000" b="0" i="1" smtClean="0">
                        <a:solidFill>
                          <a:schemeClr val="bg2"/>
                        </a:solidFill>
                        <a:latin typeface="Cambria Math" panose="02040503050406030204" pitchFamily="18" charset="0"/>
                        <a:ea typeface="PT Serif"/>
                        <a:cs typeface="PT Serif"/>
                        <a:sym typeface="PT Serif"/>
                      </a:rPr>
                      <m:t>𝑚</m:t>
                    </m:r>
                    <m:r>
                      <a:rPr lang="en-US" sz="2000" b="0" i="1" smtClean="0">
                        <a:solidFill>
                          <a:schemeClr val="bg2"/>
                        </a:solidFill>
                        <a:latin typeface="Cambria Math" panose="02040503050406030204" pitchFamily="18" charset="0"/>
                        <a:ea typeface="PT Serif"/>
                        <a:cs typeface="PT Serif"/>
                        <a:sym typeface="PT Serif"/>
                      </a:rPr>
                      <m:t> , </m:t>
                    </m:r>
                    <m:r>
                      <a:rPr lang="en-US" sz="2000" b="0" i="1" smtClean="0">
                        <a:solidFill>
                          <a:schemeClr val="bg2"/>
                        </a:solidFill>
                        <a:latin typeface="Cambria Math" panose="02040503050406030204" pitchFamily="18" charset="0"/>
                        <a:ea typeface="Cambria Math" panose="02040503050406030204" pitchFamily="18" charset="0"/>
                        <a:cs typeface="PT Serif"/>
                        <a:sym typeface="PT Serif"/>
                      </a:rPr>
                      <m:t>𝜎</m:t>
                    </m:r>
                  </m:oMath>
                </a14:m>
                <a:r>
                  <a:rPr lang="en" sz="2000" dirty="0">
                    <a:solidFill>
                      <a:schemeClr val="bg2"/>
                    </a:solidFill>
                    <a:latin typeface="PT Serif"/>
                    <a:ea typeface="PT Serif"/>
                    <a:cs typeface="PT Serif"/>
                    <a:sym typeface="PT Serif"/>
                  </a:rPr>
                  <a:t> ) 	  →    0 </a:t>
                </a:r>
                <a:r>
                  <a:rPr lang="en" sz="1900" dirty="0">
                    <a:solidFill>
                      <a:schemeClr val="bg2"/>
                    </a:solidFill>
                    <a:latin typeface="PT Serif"/>
                    <a:ea typeface="PT Serif"/>
                    <a:cs typeface="PT Serif"/>
                    <a:sym typeface="PT Serif"/>
                  </a:rPr>
                  <a:t>or</a:t>
                </a:r>
                <a:r>
                  <a:rPr lang="en" sz="2000" dirty="0">
                    <a:solidFill>
                      <a:schemeClr val="bg2"/>
                    </a:solidFill>
                    <a:latin typeface="PT Serif"/>
                    <a:ea typeface="PT Serif"/>
                    <a:cs typeface="PT Serif"/>
                    <a:sym typeface="PT Serif"/>
                  </a:rPr>
                  <a:t> 1</a:t>
                </a:r>
              </a:p>
              <a:p>
                <a:pPr marL="101600" lvl="0" algn="l" rtl="0">
                  <a:spcBef>
                    <a:spcPts val="0"/>
                  </a:spcBef>
                  <a:spcAft>
                    <a:spcPts val="600"/>
                  </a:spcAft>
                  <a:buSzPts val="2000"/>
                </a:pPr>
                <a:endParaRPr lang="en" sz="2000" dirty="0">
                  <a:solidFill>
                    <a:schemeClr val="bg2"/>
                  </a:solidFill>
                  <a:latin typeface="PT Serif"/>
                  <a:ea typeface="PT Serif"/>
                  <a:cs typeface="PT Serif"/>
                  <a:sym typeface="PT Serif"/>
                </a:endParaRPr>
              </a:p>
              <a:p>
                <a:pPr marL="101600" lvl="0" algn="l" rtl="0">
                  <a:spcBef>
                    <a:spcPts val="300"/>
                  </a:spcBef>
                  <a:spcAft>
                    <a:spcPts val="900"/>
                  </a:spcAft>
                  <a:buSzPts val="2000"/>
                </a:pPr>
                <a:r>
                  <a:rPr lang="en" sz="2000" dirty="0">
                    <a:solidFill>
                      <a:schemeClr val="bg2"/>
                    </a:solidFill>
                    <a:latin typeface="PT Serif"/>
                    <a:ea typeface="PT Serif"/>
                    <a:cs typeface="PT Serif"/>
                    <a:sym typeface="PT Serif"/>
                  </a:rPr>
                  <a:t>Informally…</a:t>
                </a:r>
              </a:p>
              <a:p>
                <a:pPr rtl="0" fontAlgn="base">
                  <a:spcBef>
                    <a:spcPts val="300"/>
                  </a:spcBef>
                  <a:spcAft>
                    <a:spcPts val="900"/>
                  </a:spcAft>
                  <a:buFont typeface="Arial" panose="020B0604020202020204" pitchFamily="34" charset="0"/>
                  <a:buChar char="•"/>
                </a:pPr>
                <a:r>
                  <a:rPr lang="en-US" sz="2000" b="0" i="0" u="none" strike="noStrike" dirty="0">
                    <a:solidFill>
                      <a:schemeClr val="bg2"/>
                    </a:solidFill>
                    <a:effectLst/>
                    <a:latin typeface="PT Serif" panose="020A0603040505020204" pitchFamily="18" charset="77"/>
                  </a:rPr>
                  <a:t> Correct: Combining honest sigs of any coalition of size ≥ t gives a valid sig.</a:t>
                </a:r>
              </a:p>
              <a:p>
                <a:pPr rtl="0" fontAlgn="base">
                  <a:spcBef>
                    <a:spcPts val="300"/>
                  </a:spcBef>
                  <a:spcAft>
                    <a:spcPts val="900"/>
                  </a:spcAft>
                  <a:buFont typeface="Arial" panose="020B0604020202020204" pitchFamily="34" charset="0"/>
                  <a:buChar char="•"/>
                </a:pPr>
                <a:r>
                  <a:rPr lang="en-US" sz="2000" b="0" i="0" u="none" strike="noStrike" dirty="0">
                    <a:solidFill>
                      <a:schemeClr val="bg2"/>
                    </a:solidFill>
                    <a:effectLst/>
                    <a:latin typeface="PT Serif" panose="020A0603040505020204" pitchFamily="18" charset="77"/>
                  </a:rPr>
                  <a:t> Unforgeable: Will define it precisely later</a:t>
                </a:r>
                <a:endParaRPr lang="en" sz="2000" dirty="0">
                  <a:solidFill>
                    <a:schemeClr val="bg2"/>
                  </a:solidFill>
                  <a:latin typeface="PT Serif"/>
                  <a:ea typeface="PT Serif"/>
                  <a:cs typeface="PT Serif"/>
                  <a:sym typeface="PT Serif"/>
                </a:endParaRPr>
              </a:p>
            </p:txBody>
          </p:sp>
        </mc:Choice>
        <mc:Fallback>
          <p:sp>
            <p:nvSpPr>
              <p:cNvPr id="138" name="Google Shape;138;p18"/>
              <p:cNvSpPr txBox="1">
                <a:spLocks noRot="1" noChangeAspect="1" noMove="1" noResize="1" noEditPoints="1" noAdjustHandles="1" noChangeArrowheads="1" noChangeShapeType="1" noTextEdit="1"/>
              </p:cNvSpPr>
              <p:nvPr/>
            </p:nvSpPr>
            <p:spPr>
              <a:xfrm>
                <a:off x="238538" y="670800"/>
                <a:ext cx="8829162" cy="4262675"/>
              </a:xfrm>
              <a:prstGeom prst="rect">
                <a:avLst/>
              </a:prstGeom>
              <a:blipFill>
                <a:blip r:embed="rId3"/>
                <a:stretch>
                  <a:fillRect l="-575"/>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Two types of Threshold Signatures</a:t>
            </a:r>
            <a:endParaRPr/>
          </a:p>
          <a:p>
            <a:pPr marL="0" lvl="0" indent="0" algn="l" rtl="0">
              <a:spcBef>
                <a:spcPts val="0"/>
              </a:spcBef>
              <a:spcAft>
                <a:spcPts val="0"/>
              </a:spcAft>
              <a:buNone/>
            </a:pPr>
            <a:endParaRPr/>
          </a:p>
        </p:txBody>
      </p:sp>
      <p:sp>
        <p:nvSpPr>
          <p:cNvPr id="147" name="Google Shape;147;p19"/>
          <p:cNvSpPr txBox="1">
            <a:spLocks noGrp="1"/>
          </p:cNvSpPr>
          <p:nvPr>
            <p:ph type="body" idx="1"/>
          </p:nvPr>
        </p:nvSpPr>
        <p:spPr>
          <a:xfrm>
            <a:off x="163024" y="670800"/>
            <a:ext cx="8904675" cy="39135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500"/>
              </a:spcAft>
              <a:buClr>
                <a:srgbClr val="595959"/>
              </a:buClr>
              <a:buSzPts val="2000"/>
              <a:buFont typeface="Arial"/>
              <a:buChar char="●"/>
            </a:pPr>
            <a:r>
              <a:rPr lang="en" sz="2200" dirty="0">
                <a:solidFill>
                  <a:srgbClr val="595959"/>
                </a:solidFill>
              </a:rPr>
              <a:t>Private Threshold Signatures (PTS)</a:t>
            </a:r>
            <a:endParaRPr sz="2200" dirty="0">
              <a:solidFill>
                <a:srgbClr val="595959"/>
              </a:solidFill>
            </a:endParaRPr>
          </a:p>
          <a:p>
            <a:pPr lvl="1" indent="-355600">
              <a:spcAft>
                <a:spcPts val="500"/>
              </a:spcAft>
              <a:buClr>
                <a:srgbClr val="595959"/>
              </a:buClr>
              <a:buSzPts val="2000"/>
              <a:buFont typeface="PT Serif"/>
              <a:buChar char="●"/>
            </a:pPr>
            <a:r>
              <a:rPr lang="en" sz="2000" dirty="0">
                <a:solidFill>
                  <a:srgbClr val="595959"/>
                </a:solidFill>
              </a:rPr>
              <a:t>Sig is sampled from a distribution that is independent of the quorum</a:t>
            </a:r>
          </a:p>
          <a:p>
            <a:pPr marL="558800" lvl="1" indent="0" algn="l" rtl="0">
              <a:spcBef>
                <a:spcPts val="0"/>
              </a:spcBef>
              <a:spcAft>
                <a:spcPts val="500"/>
              </a:spcAft>
              <a:buClr>
                <a:srgbClr val="595959"/>
              </a:buClr>
              <a:buSzPts val="2000"/>
              <a:buNone/>
            </a:pPr>
            <a:endParaRPr sz="1900" dirty="0">
              <a:solidFill>
                <a:srgbClr val="595959"/>
              </a:solidFill>
            </a:endParaRPr>
          </a:p>
          <a:p>
            <a:pPr marL="457200" lvl="0" indent="-355600" algn="l" rtl="0">
              <a:spcBef>
                <a:spcPts val="0"/>
              </a:spcBef>
              <a:spcAft>
                <a:spcPts val="500"/>
              </a:spcAft>
              <a:buClr>
                <a:srgbClr val="595959"/>
              </a:buClr>
              <a:buSzPts val="2000"/>
              <a:buFont typeface="PT Serif"/>
              <a:buChar char="●"/>
            </a:pPr>
            <a:r>
              <a:rPr lang="en" sz="2200" dirty="0">
                <a:solidFill>
                  <a:srgbClr val="595959"/>
                </a:solidFill>
              </a:rPr>
              <a:t>Accountable Threshold Signatures (ATS)</a:t>
            </a:r>
            <a:endParaRPr sz="2200" dirty="0">
              <a:solidFill>
                <a:srgbClr val="595959"/>
              </a:solidFill>
            </a:endParaRPr>
          </a:p>
          <a:p>
            <a:pPr marL="914400" lvl="1" indent="-355600" algn="l" rtl="0">
              <a:spcBef>
                <a:spcPts val="0"/>
              </a:spcBef>
              <a:spcAft>
                <a:spcPts val="500"/>
              </a:spcAft>
              <a:buClr>
                <a:srgbClr val="595959"/>
              </a:buClr>
              <a:buSzPts val="2000"/>
              <a:buFont typeface="Arial"/>
              <a:buChar char="●"/>
            </a:pPr>
            <a:r>
              <a:rPr lang="en" sz="2000" dirty="0">
                <a:solidFill>
                  <a:srgbClr val="595959"/>
                </a:solidFill>
              </a:rPr>
              <a:t>Sig securely identifies the coalition</a:t>
            </a:r>
          </a:p>
          <a:p>
            <a:pPr marL="914400" lvl="1" indent="-355600" algn="l" rtl="0">
              <a:spcBef>
                <a:spcPts val="0"/>
              </a:spcBef>
              <a:spcAft>
                <a:spcPts val="500"/>
              </a:spcAft>
              <a:buClr>
                <a:srgbClr val="595959"/>
              </a:buClr>
              <a:buSzPts val="2000"/>
              <a:buFont typeface="Arial"/>
              <a:buChar char="●"/>
            </a:pPr>
            <a:endParaRPr lang="en-US" sz="2000" dirty="0"/>
          </a:p>
          <a:p>
            <a:pPr marL="914400" lvl="1" indent="-355600" algn="l" rtl="0">
              <a:spcBef>
                <a:spcPts val="0"/>
              </a:spcBef>
              <a:spcAft>
                <a:spcPts val="500"/>
              </a:spcAft>
              <a:buClr>
                <a:srgbClr val="595959"/>
              </a:buClr>
              <a:buSzPts val="2000"/>
              <a:buFont typeface="Arial"/>
              <a:buChar char="●"/>
            </a:pPr>
            <a:endParaRPr lang="en-US" sz="2000" dirty="0"/>
          </a:p>
          <a:p>
            <a:pPr marL="914400" lvl="1" indent="-355600" algn="l" rtl="0">
              <a:spcBef>
                <a:spcPts val="0"/>
              </a:spcBef>
              <a:spcAft>
                <a:spcPts val="500"/>
              </a:spcAft>
              <a:buClr>
                <a:srgbClr val="595959"/>
              </a:buClr>
              <a:buSzPts val="2000"/>
              <a:buFont typeface="Arial"/>
              <a:buChar char="●"/>
            </a:pPr>
            <a:r>
              <a:rPr lang="en-US" sz="2000" dirty="0"/>
              <a:t>Informally, Accountable: one malicious coalition cannot frame another</a:t>
            </a:r>
            <a:endParaRPr sz="2000" dirty="0"/>
          </a:p>
        </p:txBody>
      </p:sp>
      <p:cxnSp>
        <p:nvCxnSpPr>
          <p:cNvPr id="5" name="Straight Arrow Connector 4">
            <a:extLst>
              <a:ext uri="{FF2B5EF4-FFF2-40B4-BE49-F238E27FC236}">
                <a16:creationId xmlns:a16="http://schemas.microsoft.com/office/drawing/2014/main" id="{A01FE046-CA25-02D8-0D8B-36A227ADAC52}"/>
              </a:ext>
            </a:extLst>
          </p:cNvPr>
          <p:cNvCxnSpPr>
            <a:cxnSpLocks/>
          </p:cNvCxnSpPr>
          <p:nvPr/>
        </p:nvCxnSpPr>
        <p:spPr>
          <a:xfrm flipV="1">
            <a:off x="3996599" y="3274778"/>
            <a:ext cx="1101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4EF009-FE47-E2E6-74B1-D195EA60FA35}"/>
              </a:ext>
            </a:extLst>
          </p:cNvPr>
          <p:cNvSpPr txBox="1"/>
          <p:nvPr/>
        </p:nvSpPr>
        <p:spPr>
          <a:xfrm>
            <a:off x="5202068" y="3025115"/>
            <a:ext cx="646043" cy="461665"/>
          </a:xfrm>
          <a:prstGeom prst="rect">
            <a:avLst/>
          </a:prstGeom>
          <a:noFill/>
        </p:spPr>
        <p:txBody>
          <a:bodyPr wrap="square" rtlCol="0">
            <a:spAutoFit/>
          </a:bodyPr>
          <a:lstStyle/>
          <a:p>
            <a:r>
              <a:rPr lang="en-US" sz="2400" dirty="0">
                <a:solidFill>
                  <a:schemeClr val="accent1">
                    <a:lumMod val="50000"/>
                  </a:schemeClr>
                </a:solidFill>
                <a:latin typeface="PT Serif" panose="020A0603040505020204" pitchFamily="18" charset="77"/>
              </a:rPr>
              <a:t>J</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20594D2-3BD2-358B-DA69-8E8DCF0A28A9}"/>
                  </a:ext>
                </a:extLst>
              </p:cNvPr>
              <p:cNvSpPr txBox="1"/>
              <p:nvPr/>
            </p:nvSpPr>
            <p:spPr>
              <a:xfrm>
                <a:off x="1521591" y="3014216"/>
                <a:ext cx="2187778" cy="461665"/>
              </a:xfrm>
              <a:prstGeom prst="rect">
                <a:avLst/>
              </a:prstGeom>
              <a:noFill/>
            </p:spPr>
            <p:txBody>
              <a:bodyPr wrap="none" rtlCol="0">
                <a:spAutoFit/>
              </a:bodyPr>
              <a:lstStyle/>
              <a:p>
                <a:r>
                  <a:rPr lang="en-US" sz="2400" dirty="0">
                    <a:solidFill>
                      <a:schemeClr val="accent1">
                        <a:lumMod val="50000"/>
                      </a:schemeClr>
                    </a:solidFill>
                    <a:latin typeface="PT Serif" panose="020A0603040505020204" pitchFamily="18" charset="77"/>
                  </a:rPr>
                  <a:t>Trace(</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𝑚</m:t>
                    </m:r>
                    <m:r>
                      <a:rPr lang="en-US" sz="2400" b="0" i="1"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ea typeface="Cambria Math" panose="02040503050406030204" pitchFamily="18" charset="0"/>
                      </a:rPr>
                      <m:t>𝜎</m:t>
                    </m:r>
                  </m:oMath>
                </a14:m>
                <a:r>
                  <a:rPr lang="en-US" sz="2400" dirty="0">
                    <a:solidFill>
                      <a:schemeClr val="accent1">
                        <a:lumMod val="50000"/>
                      </a:schemeClr>
                    </a:solidFill>
                    <a:latin typeface="PT Serif" panose="020A0603040505020204" pitchFamily="18" charset="77"/>
                  </a:rPr>
                  <a:t>)</a:t>
                </a:r>
              </a:p>
            </p:txBody>
          </p:sp>
        </mc:Choice>
        <mc:Fallback>
          <p:sp>
            <p:nvSpPr>
              <p:cNvPr id="7" name="TextBox 6">
                <a:extLst>
                  <a:ext uri="{FF2B5EF4-FFF2-40B4-BE49-F238E27FC236}">
                    <a16:creationId xmlns:a16="http://schemas.microsoft.com/office/drawing/2014/main" id="{520594D2-3BD2-358B-DA69-8E8DCF0A28A9}"/>
                  </a:ext>
                </a:extLst>
              </p:cNvPr>
              <p:cNvSpPr txBox="1">
                <a:spLocks noRot="1" noChangeAspect="1" noMove="1" noResize="1" noEditPoints="1" noAdjustHandles="1" noChangeArrowheads="1" noChangeShapeType="1" noTextEdit="1"/>
              </p:cNvSpPr>
              <p:nvPr/>
            </p:nvSpPr>
            <p:spPr>
              <a:xfrm>
                <a:off x="1521591" y="3014216"/>
                <a:ext cx="2187778" cy="461665"/>
              </a:xfrm>
              <a:prstGeom prst="rect">
                <a:avLst/>
              </a:prstGeom>
              <a:blipFill>
                <a:blip r:embed="rId3"/>
                <a:stretch>
                  <a:fillRect l="-4651" t="-10811" r="-4070" b="-2973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wipe(down)">
                                      <p:cBhvr>
                                        <p:cTn id="7" dur="500"/>
                                        <p:tgtEl>
                                          <p:spTgt spid="14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7">
                                            <p:txEl>
                                              <p:pRg st="1" end="1"/>
                                            </p:txEl>
                                          </p:spTgt>
                                        </p:tgtEl>
                                        <p:attrNameLst>
                                          <p:attrName>style.visibility</p:attrName>
                                        </p:attrNameLst>
                                      </p:cBhvr>
                                      <p:to>
                                        <p:strVal val="visible"/>
                                      </p:to>
                                    </p:set>
                                    <p:animEffect transition="in" filter="wipe(down)">
                                      <p:cBhvr>
                                        <p:cTn id="10" dur="500"/>
                                        <p:tgtEl>
                                          <p:spTgt spid="14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7">
                                            <p:txEl>
                                              <p:pRg st="3" end="3"/>
                                            </p:txEl>
                                          </p:spTgt>
                                        </p:tgtEl>
                                        <p:attrNameLst>
                                          <p:attrName>style.visibility</p:attrName>
                                        </p:attrNameLst>
                                      </p:cBhvr>
                                      <p:to>
                                        <p:strVal val="visible"/>
                                      </p:to>
                                    </p:set>
                                    <p:animEffect transition="in" filter="wipe(down)">
                                      <p:cBhvr>
                                        <p:cTn id="15" dur="500"/>
                                        <p:tgtEl>
                                          <p:spTgt spid="147">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7">
                                            <p:txEl>
                                              <p:pRg st="4" end="4"/>
                                            </p:txEl>
                                          </p:spTgt>
                                        </p:tgtEl>
                                        <p:attrNameLst>
                                          <p:attrName>style.visibility</p:attrName>
                                        </p:attrNameLst>
                                      </p:cBhvr>
                                      <p:to>
                                        <p:strVal val="visible"/>
                                      </p:to>
                                    </p:set>
                                    <p:animEffect transition="in" filter="wipe(down)">
                                      <p:cBhvr>
                                        <p:cTn id="18" dur="500"/>
                                        <p:tgtEl>
                                          <p:spTgt spid="14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7">
                                            <p:txEl>
                                              <p:pRg st="7" end="7"/>
                                            </p:txEl>
                                          </p:spTgt>
                                        </p:tgtEl>
                                        <p:attrNameLst>
                                          <p:attrName>style.visibility</p:attrName>
                                        </p:attrNameLst>
                                      </p:cBhvr>
                                      <p:to>
                                        <p:strVal val="visible"/>
                                      </p:to>
                                    </p:set>
                                    <p:animEffect transition="in" filter="wipe(down)">
                                      <p:cBhvr>
                                        <p:cTn id="40" dur="500"/>
                                        <p:tgtEl>
                                          <p:spTgt spid="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uiExpand="1" build="p"/>
      <p:bldP spid="6"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Warm-up</a:t>
            </a:r>
            <a:endParaRPr dirty="0"/>
          </a:p>
        </p:txBody>
      </p:sp>
      <mc:AlternateContent xmlns:mc="http://schemas.openxmlformats.org/markup-compatibility/2006">
        <mc:Choice xmlns:a14="http://schemas.microsoft.com/office/drawing/2010/main" Requires="a14">
          <p:sp>
            <p:nvSpPr>
              <p:cNvPr id="153" name="Google Shape;153;p20"/>
              <p:cNvSpPr txBox="1">
                <a:spLocks noGrp="1"/>
              </p:cNvSpPr>
              <p:nvPr>
                <p:ph type="body" idx="1"/>
              </p:nvPr>
            </p:nvSpPr>
            <p:spPr>
              <a:xfrm>
                <a:off x="163025" y="901600"/>
                <a:ext cx="8795100" cy="1914040"/>
              </a:xfrm>
              <a:prstGeom prst="rect">
                <a:avLst/>
              </a:prstGeom>
            </p:spPr>
            <p:txBody>
              <a:bodyPr spcFirstLastPara="1" wrap="square" lIns="91425" tIns="91425" rIns="91425" bIns="91425" anchor="t" anchorCtr="0">
                <a:normAutofit/>
              </a:bodyPr>
              <a:lstStyle/>
              <a:p>
                <a:pPr marL="0" indent="0">
                  <a:spcAft>
                    <a:spcPts val="1200"/>
                  </a:spcAft>
                  <a:buNone/>
                </a:pPr>
                <a:r>
                  <a:rPr lang="en" sz="2400" dirty="0"/>
                  <a:t>Given a private threshold scheme (</a:t>
                </a:r>
                <a:r>
                  <a:rPr lang="en" sz="2400" dirty="0" err="1"/>
                  <a:t>KeyGen</a:t>
                </a:r>
                <a:r>
                  <a:rPr lang="en" sz="2400" dirty="0"/>
                  <a:t>, Sign, …)</a:t>
                </a:r>
              </a:p>
              <a:p>
                <a:pPr marL="0" indent="0">
                  <a:spcAft>
                    <a:spcPts val="1200"/>
                  </a:spcAft>
                  <a:buNone/>
                </a:pPr>
                <a:r>
                  <a:rPr lang="en" sz="2400" dirty="0"/>
                  <a:t>	Can we make it accountable by setting   </a:t>
                </a:r>
              </a:p>
              <a:p>
                <a:pPr marL="0" indent="0">
                  <a:spcAft>
                    <a:spcPts val="1200"/>
                  </a:spcAft>
                  <a:buNone/>
                </a:pPr>
                <a:r>
                  <a:rPr lang="en" sz="2400" dirty="0"/>
                  <a:t>		Sign’(</a:t>
                </a:r>
                <a14:m>
                  <m:oMath xmlns:m="http://schemas.openxmlformats.org/officeDocument/2006/math">
                    <m:r>
                      <a:rPr lang="en" sz="240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 sz="2400" i="1" smtClean="0">
                            <a:latin typeface="Cambria Math" panose="02040503050406030204" pitchFamily="18" charset="0"/>
                          </a:rPr>
                          <m:t>𝑘</m:t>
                        </m:r>
                      </m:e>
                      <m:sub>
                        <m:r>
                          <a:rPr lang="en" sz="2400" i="1" smtClean="0">
                            <a:latin typeface="Cambria Math" panose="02040503050406030204" pitchFamily="18" charset="0"/>
                          </a:rPr>
                          <m:t>𝑖</m:t>
                        </m:r>
                      </m:sub>
                    </m:sSub>
                  </m:oMath>
                </a14:m>
                <a:r>
                  <a:rPr lang="en" sz="2400" dirty="0"/>
                  <a:t>, </a:t>
                </a:r>
                <a14:m>
                  <m:oMath xmlns:m="http://schemas.openxmlformats.org/officeDocument/2006/math">
                    <m:r>
                      <a:rPr lang="en" sz="2400" i="1" smtClean="0">
                        <a:latin typeface="Cambria Math" panose="02040503050406030204" pitchFamily="18" charset="0"/>
                      </a:rPr>
                      <m:t>𝑚</m:t>
                    </m:r>
                  </m:oMath>
                </a14:m>
                <a:r>
                  <a:rPr lang="en" sz="2400" dirty="0"/>
                  <a:t>, </a:t>
                </a:r>
                <a14:m>
                  <m:oMath xmlns:m="http://schemas.openxmlformats.org/officeDocument/2006/math">
                    <m:r>
                      <a:rPr lang="en" sz="2400" i="1" smtClean="0">
                        <a:latin typeface="Cambria Math" panose="02040503050406030204" pitchFamily="18" charset="0"/>
                      </a:rPr>
                      <m:t>𝐽</m:t>
                    </m:r>
                  </m:oMath>
                </a14:m>
                <a:r>
                  <a:rPr lang="en" sz="2400" dirty="0"/>
                  <a:t>)   =   Sign(</a:t>
                </a:r>
                <a14:m>
                  <m:oMath xmlns:m="http://schemas.openxmlformats.org/officeDocument/2006/math">
                    <m:r>
                      <a:rPr lang="en" sz="240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 sz="2400" i="1" smtClean="0">
                            <a:latin typeface="Cambria Math" panose="02040503050406030204" pitchFamily="18" charset="0"/>
                          </a:rPr>
                          <m:t>𝑘</m:t>
                        </m:r>
                      </m:e>
                      <m:sub>
                        <m:r>
                          <a:rPr lang="en" sz="2400" i="1" smtClean="0">
                            <a:latin typeface="Cambria Math" panose="02040503050406030204" pitchFamily="18" charset="0"/>
                          </a:rPr>
                          <m:t>𝑖</m:t>
                        </m:r>
                      </m:sub>
                    </m:sSub>
                  </m:oMath>
                </a14:m>
                <a:r>
                  <a:rPr lang="en" sz="2400" dirty="0"/>
                  <a:t>, </a:t>
                </a:r>
                <a14:m>
                  <m:oMath xmlns:m="http://schemas.openxmlformats.org/officeDocument/2006/math">
                    <m:r>
                      <a:rPr lang="en" sz="2400" i="1" smtClean="0">
                        <a:latin typeface="Cambria Math" panose="02040503050406030204" pitchFamily="18" charset="0"/>
                      </a:rPr>
                      <m:t>(</m:t>
                    </m:r>
                    <m:r>
                      <a:rPr lang="en" sz="2400" i="1" err="1" smtClean="0">
                        <a:latin typeface="Cambria Math" panose="02040503050406030204" pitchFamily="18" charset="0"/>
                      </a:rPr>
                      <m:t>𝑚</m:t>
                    </m:r>
                    <m:r>
                      <a:rPr lang="en-US" sz="2400" b="0" i="1" smtClean="0">
                        <a:latin typeface="Cambria Math" panose="02040503050406030204" pitchFamily="18" charset="0"/>
                      </a:rPr>
                      <m:t> , </m:t>
                    </m:r>
                    <m:r>
                      <a:rPr lang="en" sz="2400" i="1" err="1" smtClean="0">
                        <a:latin typeface="Cambria Math" panose="02040503050406030204" pitchFamily="18" charset="0"/>
                      </a:rPr>
                      <m:t>𝐽</m:t>
                    </m:r>
                    <m:r>
                      <a:rPr lang="en" sz="2400" i="1" smtClean="0">
                        <a:latin typeface="Cambria Math" panose="02040503050406030204" pitchFamily="18" charset="0"/>
                      </a:rPr>
                      <m:t>)</m:t>
                    </m:r>
                  </m:oMath>
                </a14:m>
                <a:r>
                  <a:rPr lang="en" sz="2400" dirty="0"/>
                  <a:t>, </a:t>
                </a:r>
                <a14:m>
                  <m:oMath xmlns:m="http://schemas.openxmlformats.org/officeDocument/2006/math">
                    <m:r>
                      <a:rPr lang="en" sz="2400" i="1" smtClean="0">
                        <a:latin typeface="Cambria Math" panose="02040503050406030204" pitchFamily="18" charset="0"/>
                      </a:rPr>
                      <m:t>𝐽</m:t>
                    </m:r>
                  </m:oMath>
                </a14:m>
                <a:r>
                  <a:rPr lang="en" sz="2400" dirty="0"/>
                  <a:t>)  ??</a:t>
                </a:r>
              </a:p>
            </p:txBody>
          </p:sp>
        </mc:Choice>
        <mc:Fallback>
          <p:sp>
            <p:nvSpPr>
              <p:cNvPr id="153" name="Google Shape;153;p20"/>
              <p:cNvSpPr txBox="1">
                <a:spLocks noGrp="1" noRot="1" noChangeAspect="1" noMove="1" noResize="1" noEditPoints="1" noAdjustHandles="1" noChangeArrowheads="1" noChangeShapeType="1" noTextEdit="1"/>
              </p:cNvSpPr>
              <p:nvPr>
                <p:ph type="body" idx="1"/>
              </p:nvPr>
            </p:nvSpPr>
            <p:spPr>
              <a:xfrm>
                <a:off x="163025" y="901600"/>
                <a:ext cx="8795100" cy="1914040"/>
              </a:xfrm>
              <a:prstGeom prst="rect">
                <a:avLst/>
              </a:prstGeom>
              <a:blipFill>
                <a:blip r:embed="rId3"/>
                <a:stretch>
                  <a:fillRect l="-10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CBBEB4B-7D50-3971-8DB9-576B788388E7}"/>
                  </a:ext>
                </a:extLst>
              </p:cNvPr>
              <p:cNvSpPr txBox="1"/>
              <p:nvPr/>
            </p:nvSpPr>
            <p:spPr>
              <a:xfrm>
                <a:off x="76300" y="4388040"/>
                <a:ext cx="8742137" cy="461665"/>
              </a:xfrm>
              <a:prstGeom prst="rect">
                <a:avLst/>
              </a:prstGeom>
              <a:noFill/>
            </p:spPr>
            <p:txBody>
              <a:bodyPr wrap="none" rtlCol="0">
                <a:spAutoFit/>
              </a:bodyPr>
              <a:lstStyle/>
              <a:p>
                <a:r>
                  <a:rPr lang="en" sz="2400" dirty="0">
                    <a:latin typeface="PT Serif" panose="020A0603040505020204" pitchFamily="18" charset="77"/>
                  </a:rPr>
                  <a:t>Insecure!  If an attacker has </a:t>
                </a:r>
                <a14:m>
                  <m:oMath xmlns:m="http://schemas.openxmlformats.org/officeDocument/2006/math">
                    <m:r>
                      <a:rPr lang="en" sz="2400" i="1">
                        <a:latin typeface="Cambria Math" panose="02040503050406030204" pitchFamily="18" charset="0"/>
                      </a:rPr>
                      <m:t>𝑠</m:t>
                    </m:r>
                    <m:r>
                      <a:rPr lang="en-US" sz="2400" b="0" i="1" smtClean="0">
                        <a:latin typeface="Cambria Math" panose="02040503050406030204" pitchFamily="18" charset="0"/>
                      </a:rPr>
                      <m:t>𝑘</m:t>
                    </m:r>
                  </m:oMath>
                </a14:m>
                <a:r>
                  <a:rPr lang="en" sz="2400" dirty="0">
                    <a:latin typeface="PT Serif" panose="020A0603040505020204" pitchFamily="18" charset="77"/>
                  </a:rPr>
                  <a:t> of quorum </a:t>
                </a:r>
                <a14:m>
                  <m:oMath xmlns:m="http://schemas.openxmlformats.org/officeDocument/2006/math">
                    <m:r>
                      <a:rPr lang="en" sz="2400" i="1">
                        <a:latin typeface="Cambria Math" panose="02040503050406030204" pitchFamily="18" charset="0"/>
                      </a:rPr>
                      <m:t>𝐽</m:t>
                    </m:r>
                  </m:oMath>
                </a14:m>
                <a:r>
                  <a:rPr lang="en" sz="2400" dirty="0">
                    <a:latin typeface="PT Serif" panose="020A0603040505020204" pitchFamily="18" charset="77"/>
                  </a:rPr>
                  <a:t>, it can sign </a:t>
                </a:r>
                <a14:m>
                  <m:oMath xmlns:m="http://schemas.openxmlformats.org/officeDocument/2006/math">
                    <m:r>
                      <a:rPr lang="en" sz="2400" i="1">
                        <a:latin typeface="Cambria Math" panose="02040503050406030204" pitchFamily="18" charset="0"/>
                      </a:rPr>
                      <m:t>(</m:t>
                    </m:r>
                    <m:r>
                      <a:rPr lang="en" sz="2400" i="1" err="1">
                        <a:latin typeface="Cambria Math" panose="02040503050406030204" pitchFamily="18" charset="0"/>
                      </a:rPr>
                      <m:t>𝑚</m:t>
                    </m:r>
                    <m:r>
                      <a:rPr lang="en" sz="2400" i="1" err="1">
                        <a:latin typeface="Cambria Math" panose="02040503050406030204" pitchFamily="18" charset="0"/>
                      </a:rPr>
                      <m:t>,</m:t>
                    </m:r>
                    <m:sSup>
                      <m:sSupPr>
                        <m:ctrlPr>
                          <a:rPr lang="en-US" sz="2400" b="0" i="1" smtClean="0">
                            <a:latin typeface="Cambria Math" panose="02040503050406030204" pitchFamily="18" charset="0"/>
                          </a:rPr>
                        </m:ctrlPr>
                      </m:sSupPr>
                      <m:e>
                        <m:r>
                          <a:rPr lang="en" sz="2400" i="1" err="1">
                            <a:latin typeface="Cambria Math" panose="02040503050406030204" pitchFamily="18" charset="0"/>
                          </a:rPr>
                          <m:t>𝐽</m:t>
                        </m:r>
                      </m:e>
                      <m:sup>
                        <m:r>
                          <a:rPr lang="en-US" sz="2400" b="0" i="1" smtClean="0">
                            <a:latin typeface="Cambria Math" panose="02040503050406030204" pitchFamily="18" charset="0"/>
                          </a:rPr>
                          <m:t>′</m:t>
                        </m:r>
                      </m:sup>
                    </m:sSup>
                    <m:r>
                      <a:rPr lang="en" sz="2400" i="1">
                        <a:latin typeface="Cambria Math" panose="02040503050406030204" pitchFamily="18" charset="0"/>
                      </a:rPr>
                      <m:t>)</m:t>
                    </m:r>
                  </m:oMath>
                </a14:m>
                <a:r>
                  <a:rPr lang="en" sz="2400" dirty="0">
                    <a:latin typeface="PT Serif" panose="020A0603040505020204" pitchFamily="18" charset="77"/>
                  </a:rPr>
                  <a:t> !</a:t>
                </a:r>
              </a:p>
            </p:txBody>
          </p:sp>
        </mc:Choice>
        <mc:Fallback>
          <p:sp>
            <p:nvSpPr>
              <p:cNvPr id="2" name="TextBox 1">
                <a:extLst>
                  <a:ext uri="{FF2B5EF4-FFF2-40B4-BE49-F238E27FC236}">
                    <a16:creationId xmlns:a16="http://schemas.microsoft.com/office/drawing/2014/main" id="{2CBBEB4B-7D50-3971-8DB9-576B788388E7}"/>
                  </a:ext>
                </a:extLst>
              </p:cNvPr>
              <p:cNvSpPr txBox="1">
                <a:spLocks noRot="1" noChangeAspect="1" noMove="1" noResize="1" noEditPoints="1" noAdjustHandles="1" noChangeArrowheads="1" noChangeShapeType="1" noTextEdit="1"/>
              </p:cNvSpPr>
              <p:nvPr/>
            </p:nvSpPr>
            <p:spPr>
              <a:xfrm>
                <a:off x="76300" y="4388040"/>
                <a:ext cx="8742137" cy="461665"/>
              </a:xfrm>
              <a:prstGeom prst="rect">
                <a:avLst/>
              </a:prstGeom>
              <a:blipFill>
                <a:blip r:embed="rId4"/>
                <a:stretch>
                  <a:fillRect l="-1161" t="-10526" r="-145" b="-26316"/>
                </a:stretch>
              </a:blipFill>
            </p:spPr>
            <p:txBody>
              <a:bodyPr/>
              <a:lstStyle/>
              <a:p>
                <a:r>
                  <a:rPr lang="en-US">
                    <a:noFill/>
                  </a:rPr>
                  <a:t> </a:t>
                </a:r>
              </a:p>
            </p:txBody>
          </p:sp>
        </mc:Fallback>
      </mc:AlternateContent>
      <p:sp>
        <p:nvSpPr>
          <p:cNvPr id="3" name="Rounded Rectangular Callout 2">
            <a:extLst>
              <a:ext uri="{FF2B5EF4-FFF2-40B4-BE49-F238E27FC236}">
                <a16:creationId xmlns:a16="http://schemas.microsoft.com/office/drawing/2014/main" id="{EB6367BD-5A44-6B50-8ADE-7E9D86CC4597}"/>
              </a:ext>
            </a:extLst>
          </p:cNvPr>
          <p:cNvSpPr/>
          <p:nvPr/>
        </p:nvSpPr>
        <p:spPr>
          <a:xfrm>
            <a:off x="1967639" y="2953439"/>
            <a:ext cx="4959458" cy="883065"/>
          </a:xfrm>
          <a:prstGeom prst="wedgeRoundRectCallout">
            <a:avLst>
              <a:gd name="adj1" fmla="val 39468"/>
              <a:gd name="adj2" fmla="val -845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Sign both message and quorum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5"/>
          <p:cNvPicPr preferRelativeResize="0"/>
          <p:nvPr/>
        </p:nvPicPr>
        <p:blipFill>
          <a:blip r:embed="rId3">
            <a:alphaModFix/>
          </a:blip>
          <a:stretch>
            <a:fillRect/>
          </a:stretch>
        </p:blipFill>
        <p:spPr>
          <a:xfrm>
            <a:off x="2380385" y="2092265"/>
            <a:ext cx="834050" cy="1152898"/>
          </a:xfrm>
          <a:prstGeom prst="rect">
            <a:avLst/>
          </a:prstGeom>
          <a:noFill/>
          <a:ln>
            <a:noFill/>
          </a:ln>
        </p:spPr>
      </p:pic>
      <p:sp>
        <p:nvSpPr>
          <p:cNvPr id="220" name="Google Shape;220;p25"/>
          <p:cNvSpPr txBox="1">
            <a:spLocks noGrp="1"/>
          </p:cNvSpPr>
          <p:nvPr>
            <p:ph type="title"/>
          </p:nvPr>
        </p:nvSpPr>
        <p:spPr>
          <a:xfrm>
            <a:off x="76300" y="98100"/>
            <a:ext cx="8676900" cy="572700"/>
          </a:xfrm>
          <a:prstGeom prst="rect">
            <a:avLst/>
          </a:prstGeom>
        </p:spPr>
        <p:txBody>
          <a:bodyPr spcFirstLastPara="1" wrap="square" lIns="91425" tIns="91425" rIns="91425" bIns="91425" anchor="t" anchorCtr="0">
            <a:normAutofit fontScale="90000"/>
          </a:bodyPr>
          <a:lstStyle/>
          <a:p>
            <a:r>
              <a:rPr lang="en" dirty="0"/>
              <a:t>The Trivial ATS</a:t>
            </a:r>
            <a:endParaRPr dirty="0"/>
          </a:p>
        </p:txBody>
      </p:sp>
      <p:sp>
        <p:nvSpPr>
          <p:cNvPr id="221" name="Google Shape;221;p25"/>
          <p:cNvSpPr txBox="1">
            <a:spLocks noGrp="1"/>
          </p:cNvSpPr>
          <p:nvPr>
            <p:ph type="body" idx="1"/>
          </p:nvPr>
        </p:nvSpPr>
        <p:spPr>
          <a:xfrm>
            <a:off x="163025" y="670800"/>
            <a:ext cx="8795100" cy="171459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000" dirty="0"/>
              <a:t>K</a:t>
            </a:r>
            <a:r>
              <a:rPr lang="en" sz="2000" dirty="0" err="1"/>
              <a:t>eys</a:t>
            </a:r>
            <a:r>
              <a:rPr lang="en" sz="2000" dirty="0"/>
              <a:t> of all parties are sampled independently for some signature scheme.</a:t>
            </a:r>
          </a:p>
          <a:p>
            <a:pPr marL="0" lvl="0" indent="0">
              <a:spcAft>
                <a:spcPts val="1200"/>
              </a:spcAft>
              <a:buNone/>
            </a:pPr>
            <a:r>
              <a:rPr lang="en" sz="2000" dirty="0"/>
              <a:t>Combined Sig : Concatenation of t individual sigs.</a:t>
            </a:r>
            <a:endParaRPr sz="2000" dirty="0"/>
          </a:p>
        </p:txBody>
      </p:sp>
      <p:pic>
        <p:nvPicPr>
          <p:cNvPr id="223" name="Google Shape;223;p25"/>
          <p:cNvPicPr preferRelativeResize="0"/>
          <p:nvPr/>
        </p:nvPicPr>
        <p:blipFill>
          <a:blip r:embed="rId4">
            <a:alphaModFix/>
          </a:blip>
          <a:stretch>
            <a:fillRect/>
          </a:stretch>
        </p:blipFill>
        <p:spPr>
          <a:xfrm>
            <a:off x="4691932" y="2117927"/>
            <a:ext cx="834050" cy="1095717"/>
          </a:xfrm>
          <a:prstGeom prst="rect">
            <a:avLst/>
          </a:prstGeom>
          <a:noFill/>
          <a:ln>
            <a:noFill/>
          </a:ln>
        </p:spPr>
      </p:pic>
      <p:pic>
        <p:nvPicPr>
          <p:cNvPr id="225" name="Google Shape;225;p25"/>
          <p:cNvPicPr preferRelativeResize="0"/>
          <p:nvPr/>
        </p:nvPicPr>
        <p:blipFill>
          <a:blip r:embed="rId5">
            <a:alphaModFix/>
          </a:blip>
          <a:stretch>
            <a:fillRect/>
          </a:stretch>
        </p:blipFill>
        <p:spPr>
          <a:xfrm>
            <a:off x="7156718" y="2092265"/>
            <a:ext cx="909710" cy="1152900"/>
          </a:xfrm>
          <a:prstGeom prst="rect">
            <a:avLst/>
          </a:prstGeom>
          <a:noFill/>
          <a:ln>
            <a:noFill/>
          </a:ln>
        </p:spPr>
      </p:pic>
      <mc:AlternateContent xmlns:mc="http://schemas.openxmlformats.org/markup-compatibility/2006">
        <mc:Choice xmlns:a14="http://schemas.microsoft.com/office/drawing/2010/main" Requires="a14">
          <p:sp>
            <p:nvSpPr>
              <p:cNvPr id="227" name="Google Shape;227;p25"/>
              <p:cNvSpPr txBox="1"/>
              <p:nvPr/>
            </p:nvSpPr>
            <p:spPr>
              <a:xfrm>
                <a:off x="2191444" y="314552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p:sp>
            <p:nvSpPr>
              <p:cNvPr id="227" name="Google Shape;227;p25"/>
              <p:cNvSpPr txBox="1">
                <a:spLocks noRot="1" noChangeAspect="1" noMove="1" noResize="1" noEditPoints="1" noAdjustHandles="1" noChangeArrowheads="1" noChangeShapeType="1" noTextEdit="1"/>
              </p:cNvSpPr>
              <p:nvPr/>
            </p:nvSpPr>
            <p:spPr>
              <a:xfrm>
                <a:off x="2191444" y="3145522"/>
                <a:ext cx="1211932" cy="492412"/>
              </a:xfrm>
              <a:prstGeom prst="rect">
                <a:avLst/>
              </a:prstGeom>
              <a:blipFill>
                <a:blip r:embed="rId6"/>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0" name="Google Shape;230;p25"/>
              <p:cNvSpPr txBox="1"/>
              <p:nvPr/>
            </p:nvSpPr>
            <p:spPr>
              <a:xfrm>
                <a:off x="160734" y="1654627"/>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p:sp>
            <p:nvSpPr>
              <p:cNvPr id="230" name="Google Shape;230;p25"/>
              <p:cNvSpPr txBox="1">
                <a:spLocks noRot="1" noChangeAspect="1" noMove="1" noResize="1" noEditPoints="1" noAdjustHandles="1" noChangeArrowheads="1" noChangeShapeType="1" noTextEdit="1"/>
              </p:cNvSpPr>
              <p:nvPr/>
            </p:nvSpPr>
            <p:spPr>
              <a:xfrm>
                <a:off x="160734" y="1654627"/>
                <a:ext cx="3639501" cy="492412"/>
              </a:xfrm>
              <a:prstGeom prst="rect">
                <a:avLst/>
              </a:prstGeom>
              <a:blipFill>
                <a:blip r:embed="rId7"/>
                <a:stretch>
                  <a:fillRect l="-1736" b="-1282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Google Shape;227;p25">
                <a:extLst>
                  <a:ext uri="{FF2B5EF4-FFF2-40B4-BE49-F238E27FC236}">
                    <a16:creationId xmlns:a16="http://schemas.microsoft.com/office/drawing/2014/main" id="{6CC8A31F-6D8A-8057-6517-CAFE7097F4E4}"/>
                  </a:ext>
                </a:extLst>
              </p:cNvPr>
              <p:cNvSpPr txBox="1"/>
              <p:nvPr/>
            </p:nvSpPr>
            <p:spPr>
              <a:xfrm>
                <a:off x="4547001" y="3120711"/>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p:sp>
            <p:nvSpPr>
              <p:cNvPr id="2" name="Google Shape;227;p25">
                <a:extLst>
                  <a:ext uri="{FF2B5EF4-FFF2-40B4-BE49-F238E27FC236}">
                    <a16:creationId xmlns:a16="http://schemas.microsoft.com/office/drawing/2014/main" id="{6CC8A31F-6D8A-8057-6517-CAFE7097F4E4}"/>
                  </a:ext>
                </a:extLst>
              </p:cNvPr>
              <p:cNvSpPr txBox="1">
                <a:spLocks noRot="1" noChangeAspect="1" noMove="1" noResize="1" noEditPoints="1" noAdjustHandles="1" noChangeArrowheads="1" noChangeShapeType="1" noTextEdit="1"/>
              </p:cNvSpPr>
              <p:nvPr/>
            </p:nvSpPr>
            <p:spPr>
              <a:xfrm>
                <a:off x="4547001" y="3120711"/>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Google Shape;227;p25">
                <a:extLst>
                  <a:ext uri="{FF2B5EF4-FFF2-40B4-BE49-F238E27FC236}">
                    <a16:creationId xmlns:a16="http://schemas.microsoft.com/office/drawing/2014/main" id="{D3556BB7-E8EE-C6FA-A6A5-17231FEA6562}"/>
                  </a:ext>
                </a:extLst>
              </p:cNvPr>
              <p:cNvSpPr txBox="1"/>
              <p:nvPr/>
            </p:nvSpPr>
            <p:spPr>
              <a:xfrm>
                <a:off x="7005607" y="3105839"/>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p:sp>
            <p:nvSpPr>
              <p:cNvPr id="3" name="Google Shape;227;p25">
                <a:extLst>
                  <a:ext uri="{FF2B5EF4-FFF2-40B4-BE49-F238E27FC236}">
                    <a16:creationId xmlns:a16="http://schemas.microsoft.com/office/drawing/2014/main" id="{D3556BB7-E8EE-C6FA-A6A5-17231FEA6562}"/>
                  </a:ext>
                </a:extLst>
              </p:cNvPr>
              <p:cNvSpPr txBox="1">
                <a:spLocks noRot="1" noChangeAspect="1" noMove="1" noResize="1" noEditPoints="1" noAdjustHandles="1" noChangeArrowheads="1" noChangeShapeType="1" noTextEdit="1"/>
              </p:cNvSpPr>
              <p:nvPr/>
            </p:nvSpPr>
            <p:spPr>
              <a:xfrm>
                <a:off x="7005607" y="3105839"/>
                <a:ext cx="1211932" cy="492412"/>
              </a:xfrm>
              <a:prstGeom prst="rect">
                <a:avLst/>
              </a:prstGeom>
              <a:blipFill>
                <a:blip r:embed="rId9"/>
                <a:stretch>
                  <a:fillRect b="-5000"/>
                </a:stretch>
              </a:blipFill>
              <a:ln>
                <a:noFill/>
              </a:ln>
            </p:spPr>
            <p:txBody>
              <a:bodyPr/>
              <a:lstStyle/>
              <a:p>
                <a:r>
                  <a:rPr lang="en-US">
                    <a:noFill/>
                  </a:rPr>
                  <a:t> </a:t>
                </a:r>
              </a:p>
            </p:txBody>
          </p:sp>
        </mc:Fallback>
      </mc:AlternateContent>
      <p:cxnSp>
        <p:nvCxnSpPr>
          <p:cNvPr id="4" name="Google Shape;246;p26">
            <a:extLst>
              <a:ext uri="{FF2B5EF4-FFF2-40B4-BE49-F238E27FC236}">
                <a16:creationId xmlns:a16="http://schemas.microsoft.com/office/drawing/2014/main" id="{7D57AEA3-CA2F-26D3-4078-5D08D5FE5A97}"/>
              </a:ext>
            </a:extLst>
          </p:cNvPr>
          <p:cNvCxnSpPr>
            <a:cxnSpLocks/>
          </p:cNvCxnSpPr>
          <p:nvPr/>
        </p:nvCxnSpPr>
        <p:spPr>
          <a:xfrm>
            <a:off x="3139755" y="3609384"/>
            <a:ext cx="458212" cy="326514"/>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5" name="Google Shape;248;p26">
                <a:extLst>
                  <a:ext uri="{FF2B5EF4-FFF2-40B4-BE49-F238E27FC236}">
                    <a16:creationId xmlns:a16="http://schemas.microsoft.com/office/drawing/2014/main" id="{31090C40-B73E-1C2D-70D2-298B923EB6AE}"/>
                  </a:ext>
                </a:extLst>
              </p:cNvPr>
              <p:cNvSpPr txBox="1"/>
              <p:nvPr/>
            </p:nvSpPr>
            <p:spPr>
              <a:xfrm>
                <a:off x="2934326" y="3733481"/>
                <a:ext cx="3286865" cy="110796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latin typeface="PT Serif"/>
                    <a:ea typeface="PT Serif"/>
                    <a:cs typeface="PT Serif"/>
                    <a:sym typeface="PT Serif"/>
                  </a:rPr>
                  <a:t>Sig: (𝝈</a:t>
                </a:r>
                <a:r>
                  <a:rPr lang="en-US" sz="2000" baseline="-25000" dirty="0">
                    <a:latin typeface="PT Serif"/>
                    <a:ea typeface="PT Serif"/>
                    <a:cs typeface="PT Serif"/>
                    <a:sym typeface="PT Serif"/>
                  </a:rPr>
                  <a:t>1</a:t>
                </a:r>
                <a:r>
                  <a:rPr lang="en-US" sz="2000" dirty="0">
                    <a:latin typeface="PT Serif"/>
                    <a:ea typeface="PT Serif"/>
                    <a:cs typeface="PT Serif"/>
                    <a:sym typeface="PT Serif"/>
                  </a:rPr>
                  <a:t> , </a:t>
                </a:r>
                <a:r>
                  <a:rPr lang="en-US" sz="2000" dirty="0">
                    <a:solidFill>
                      <a:schemeClr val="dk1"/>
                    </a:solidFill>
                    <a:latin typeface="PT Serif"/>
                    <a:ea typeface="PT Serif"/>
                    <a:cs typeface="PT Serif"/>
                    <a:sym typeface="PT Serif"/>
                  </a:rPr>
                  <a:t>𝝈</a:t>
                </a:r>
                <a:r>
                  <a:rPr lang="en-US" sz="2000" baseline="-25000" dirty="0">
                    <a:solidFill>
                      <a:schemeClr val="dk1"/>
                    </a:solidFill>
                    <a:latin typeface="PT Serif"/>
                    <a:ea typeface="PT Serif"/>
                    <a:cs typeface="PT Serif"/>
                    <a:sym typeface="PT Serif"/>
                  </a:rPr>
                  <a:t>2 </a:t>
                </a:r>
                <a:r>
                  <a:rPr lang="en-US" sz="2000" dirty="0">
                    <a:solidFill>
                      <a:schemeClr val="dk1"/>
                    </a:solidFill>
                    <a:latin typeface="PT Serif"/>
                    <a:ea typeface="PT Serif"/>
                    <a:cs typeface="PT Serif"/>
                    <a:sym typeface="PT Serif"/>
                  </a:rPr>
                  <a:t>, {1,2} )</a:t>
                </a:r>
              </a:p>
              <a:p>
                <a:pPr lvl="0">
                  <a:lnSpc>
                    <a:spcPct val="150000"/>
                  </a:lnSpc>
                </a:pPr>
                <a:r>
                  <a:rPr lang="en-US" sz="2000" dirty="0">
                    <a:solidFill>
                      <a:schemeClr val="dk1"/>
                    </a:solidFill>
                    <a:latin typeface="PT Serif"/>
                    <a:ea typeface="PT Serif"/>
                    <a:cs typeface="PT Serif"/>
                    <a:sym typeface="PT Serif"/>
                  </a:rPr>
                  <a:t>Verify 𝝈</a:t>
                </a:r>
                <a:r>
                  <a:rPr lang="en-US" sz="2000" baseline="-25000" dirty="0">
                    <a:solidFill>
                      <a:schemeClr val="dk1"/>
                    </a:solidFill>
                    <a:latin typeface="PT Serif"/>
                    <a:ea typeface="PT Serif"/>
                    <a:cs typeface="PT Serif"/>
                    <a:sym typeface="PT Serif"/>
                  </a:rPr>
                  <a:t>1 </a:t>
                </a:r>
                <a:r>
                  <a:rPr lang="en-US" sz="2000" dirty="0">
                    <a:solidFill>
                      <a:schemeClr val="dk1"/>
                    </a:solidFill>
                    <a:latin typeface="PT Serif"/>
                    <a:ea typeface="PT Serif"/>
                    <a:cs typeface="PT Serif"/>
                    <a:sym typeface="PT Serif"/>
                  </a:rPr>
                  <a:t>, 𝝈</a:t>
                </a:r>
                <a:r>
                  <a:rPr lang="en-US" sz="2000" baseline="-25000" dirty="0">
                    <a:solidFill>
                      <a:schemeClr val="dk1"/>
                    </a:solidFill>
                    <a:latin typeface="PT Serif"/>
                    <a:ea typeface="PT Serif"/>
                    <a:cs typeface="PT Serif"/>
                    <a:sym typeface="PT Serif"/>
                  </a:rPr>
                  <a:t>2 </a:t>
                </a:r>
                <a:r>
                  <a:rPr lang="en-US" sz="2000" dirty="0" err="1">
                    <a:solidFill>
                      <a:schemeClr val="dk1"/>
                    </a:solidFill>
                    <a:latin typeface="PT Serif"/>
                    <a:ea typeface="PT Serif"/>
                    <a:cs typeface="PT Serif"/>
                    <a:sym typeface="PT Serif"/>
                  </a:rPr>
                  <a:t>w.r.t</a:t>
                </a:r>
                <a:r>
                  <a:rPr lang="en-US" sz="2000" dirty="0">
                    <a:solidFill>
                      <a:schemeClr val="dk1"/>
                    </a:solidFill>
                    <a:latin typeface="PT Serif"/>
                    <a:ea typeface="PT Serif"/>
                    <a:cs typeface="PT Serif"/>
                    <a:sym typeface="PT Serif"/>
                  </a:rPr>
                  <a:t> </a:t>
                </a:r>
                <a14:m>
                  <m:oMath xmlns:m="http://schemas.openxmlformats.org/officeDocument/2006/math">
                    <m:r>
                      <a:rPr lang="en-US"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r>
                  <a:rPr lang="ar-AE" sz="2000" dirty="0">
                    <a:solidFill>
                      <a:schemeClr val="dk1"/>
                    </a:solidFill>
                    <a:latin typeface="PT Serif"/>
                    <a:ea typeface="PT Serif"/>
                    <a:cs typeface="PT Serif"/>
                    <a:sym typeface="PT Serif"/>
                  </a:rPr>
                  <a:t> , </a:t>
                </a:r>
                <a14:m>
                  <m:oMath xmlns:m="http://schemas.openxmlformats.org/officeDocument/2006/math">
                    <m:r>
                      <a:rPr lang="ar-AE"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b="0" i="1" smtClean="0">
                            <a:latin typeface="Cambria Math" panose="02040503050406030204" pitchFamily="18" charset="0"/>
                          </a:rPr>
                          <m:t>2</m:t>
                        </m:r>
                      </m:sub>
                    </m:sSub>
                  </m:oMath>
                </a14:m>
                <a:endParaRPr sz="2000" dirty="0">
                  <a:solidFill>
                    <a:schemeClr val="dk1"/>
                  </a:solidFill>
                  <a:latin typeface="PT Serif"/>
                  <a:ea typeface="PT Serif"/>
                  <a:cs typeface="PT Serif"/>
                  <a:sym typeface="PT Serif"/>
                </a:endParaRPr>
              </a:p>
            </p:txBody>
          </p:sp>
        </mc:Choice>
        <mc:Fallback>
          <p:sp>
            <p:nvSpPr>
              <p:cNvPr id="5" name="Google Shape;248;p26">
                <a:extLst>
                  <a:ext uri="{FF2B5EF4-FFF2-40B4-BE49-F238E27FC236}">
                    <a16:creationId xmlns:a16="http://schemas.microsoft.com/office/drawing/2014/main" id="{31090C40-B73E-1C2D-70D2-298B923EB6AE}"/>
                  </a:ext>
                </a:extLst>
              </p:cNvPr>
              <p:cNvSpPr txBox="1">
                <a:spLocks noRot="1" noChangeAspect="1" noMove="1" noResize="1" noEditPoints="1" noAdjustHandles="1" noChangeArrowheads="1" noChangeShapeType="1" noTextEdit="1"/>
              </p:cNvSpPr>
              <p:nvPr/>
            </p:nvSpPr>
            <p:spPr>
              <a:xfrm>
                <a:off x="2934326" y="3733481"/>
                <a:ext cx="3286865" cy="1107965"/>
              </a:xfrm>
              <a:prstGeom prst="rect">
                <a:avLst/>
              </a:prstGeom>
              <a:blipFill>
                <a:blip r:embed="rId10"/>
                <a:stretch>
                  <a:fillRect l="-1533"/>
                </a:stretch>
              </a:blipFill>
              <a:ln>
                <a:noFill/>
              </a:ln>
            </p:spPr>
            <p:txBody>
              <a:bodyPr/>
              <a:lstStyle/>
              <a:p>
                <a:r>
                  <a:rPr lang="en-US">
                    <a:noFill/>
                  </a:rPr>
                  <a:t> </a:t>
                </a:r>
              </a:p>
            </p:txBody>
          </p:sp>
        </mc:Fallback>
      </mc:AlternateContent>
      <p:sp>
        <p:nvSpPr>
          <p:cNvPr id="6" name="Google Shape;250;p26">
            <a:extLst>
              <a:ext uri="{FF2B5EF4-FFF2-40B4-BE49-F238E27FC236}">
                <a16:creationId xmlns:a16="http://schemas.microsoft.com/office/drawing/2014/main" id="{2399A1FA-9AC5-E31A-D216-B13FE9542BB6}"/>
              </a:ext>
            </a:extLst>
          </p:cNvPr>
          <p:cNvSpPr txBox="1"/>
          <p:nvPr/>
        </p:nvSpPr>
        <p:spPr>
          <a:xfrm>
            <a:off x="3261082" y="3404653"/>
            <a:ext cx="510576"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1</a:t>
            </a:r>
            <a:endParaRPr dirty="0">
              <a:latin typeface="PT Serif"/>
              <a:ea typeface="PT Serif"/>
              <a:cs typeface="PT Serif"/>
              <a:sym typeface="PT Serif"/>
            </a:endParaRPr>
          </a:p>
        </p:txBody>
      </p:sp>
      <p:sp>
        <p:nvSpPr>
          <p:cNvPr id="7" name="Google Shape;251;p26">
            <a:extLst>
              <a:ext uri="{FF2B5EF4-FFF2-40B4-BE49-F238E27FC236}">
                <a16:creationId xmlns:a16="http://schemas.microsoft.com/office/drawing/2014/main" id="{79C947E6-CA6A-6021-DD9F-EDB96CCDCE62}"/>
              </a:ext>
            </a:extLst>
          </p:cNvPr>
          <p:cNvSpPr txBox="1"/>
          <p:nvPr/>
        </p:nvSpPr>
        <p:spPr>
          <a:xfrm>
            <a:off x="4098607" y="3372581"/>
            <a:ext cx="51827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cxnSp>
        <p:nvCxnSpPr>
          <p:cNvPr id="8" name="Google Shape;247;p26">
            <a:extLst>
              <a:ext uri="{FF2B5EF4-FFF2-40B4-BE49-F238E27FC236}">
                <a16:creationId xmlns:a16="http://schemas.microsoft.com/office/drawing/2014/main" id="{32B01DC0-9BC1-7534-200D-66C7ADC7BB4E}"/>
              </a:ext>
            </a:extLst>
          </p:cNvPr>
          <p:cNvCxnSpPr>
            <a:cxnSpLocks/>
          </p:cNvCxnSpPr>
          <p:nvPr/>
        </p:nvCxnSpPr>
        <p:spPr>
          <a:xfrm flipH="1">
            <a:off x="4219945" y="3567471"/>
            <a:ext cx="569426" cy="358484"/>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9"/>
                                        </p:tgtEl>
                                        <p:attrNameLst>
                                          <p:attrName>style.visibility</p:attrName>
                                        </p:attrNameLst>
                                      </p:cBhvr>
                                      <p:to>
                                        <p:strVal val="visible"/>
                                      </p:to>
                                    </p:set>
                                    <p:animEffect transition="in" filter="fade">
                                      <p:cBhvr>
                                        <p:cTn id="11" dur="1000"/>
                                        <p:tgtEl>
                                          <p:spTgt spid="219"/>
                                        </p:tgtEl>
                                      </p:cBhvr>
                                    </p:animEffect>
                                  </p:childTnLst>
                                </p:cTn>
                              </p:par>
                              <p:par>
                                <p:cTn id="12" presetID="10" presetClass="entr" presetSubtype="0" fill="hold" nodeType="withEffect">
                                  <p:stCondLst>
                                    <p:cond delay="0"/>
                                  </p:stCondLst>
                                  <p:childTnLst>
                                    <p:set>
                                      <p:cBhvr>
                                        <p:cTn id="13" dur="1" fill="hold">
                                          <p:stCondLst>
                                            <p:cond delay="0"/>
                                          </p:stCondLst>
                                        </p:cTn>
                                        <p:tgtEl>
                                          <p:spTgt spid="223"/>
                                        </p:tgtEl>
                                        <p:attrNameLst>
                                          <p:attrName>style.visibility</p:attrName>
                                        </p:attrNameLst>
                                      </p:cBhvr>
                                      <p:to>
                                        <p:strVal val="visible"/>
                                      </p:to>
                                    </p:set>
                                    <p:animEffect transition="in" filter="fade">
                                      <p:cBhvr>
                                        <p:cTn id="14" dur="1000"/>
                                        <p:tgtEl>
                                          <p:spTgt spid="223"/>
                                        </p:tgtEl>
                                      </p:cBhvr>
                                    </p:animEffect>
                                  </p:childTnLst>
                                </p:cTn>
                              </p:par>
                              <p:par>
                                <p:cTn id="15" presetID="10" presetClass="entr" presetSubtype="0" fill="hold" nodeType="with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fade">
                                      <p:cBhvr>
                                        <p:cTn id="17" dur="1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7"/>
                                        </p:tgtEl>
                                        <p:attrNameLst>
                                          <p:attrName>style.visibility</p:attrName>
                                        </p:attrNameLst>
                                      </p:cBhvr>
                                      <p:to>
                                        <p:strVal val="visible"/>
                                      </p:to>
                                    </p:set>
                                    <p:animEffect transition="in" filter="fade">
                                      <p:cBhvr>
                                        <p:cTn id="22" dur="1000"/>
                                        <p:tgtEl>
                                          <p:spTgt spid="227"/>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0"/>
                                        </p:tgtEl>
                                        <p:attrNameLst>
                                          <p:attrName>style.visibility</p:attrName>
                                        </p:attrNameLst>
                                      </p:cBhvr>
                                      <p:to>
                                        <p:strVal val="visible"/>
                                      </p:to>
                                    </p:set>
                                    <p:animEffect transition="in" filter="fade">
                                      <p:cBhvr>
                                        <p:cTn id="33" dur="1000"/>
                                        <p:tgtEl>
                                          <p:spTgt spid="23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childTnLst>
                                </p:cTn>
                              </p:par>
                              <p:par>
                                <p:cTn id="46" presetID="10"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childTnLst>
                                </p:cTn>
                              </p:par>
                              <p:par>
                                <p:cTn id="49" presetID="10"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
                                            <p:txEl>
                                              <p:pRg st="0" end="0"/>
                                            </p:txEl>
                                          </p:spTgt>
                                        </p:tgtEl>
                                        <p:attrNameLst>
                                          <p:attrName>style.visibility</p:attrName>
                                        </p:attrNameLst>
                                      </p:cBhvr>
                                      <p:to>
                                        <p:strVal val="visible"/>
                                      </p:to>
                                    </p:set>
                                    <p:animEffect transition="in" filter="fade">
                                      <p:cBhvr>
                                        <p:cTn id="56" dur="1000"/>
                                        <p:tgtEl>
                                          <p:spTgt spid="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animEffect transition="in" filter="fade">
                                      <p:cBhvr>
                                        <p:cTn id="61"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5"/>
          <p:cNvPicPr preferRelativeResize="0"/>
          <p:nvPr/>
        </p:nvPicPr>
        <p:blipFill>
          <a:blip r:embed="rId3">
            <a:alphaModFix/>
          </a:blip>
          <a:stretch>
            <a:fillRect/>
          </a:stretch>
        </p:blipFill>
        <p:spPr>
          <a:xfrm>
            <a:off x="2380385" y="2092265"/>
            <a:ext cx="834050" cy="1152898"/>
          </a:xfrm>
          <a:prstGeom prst="rect">
            <a:avLst/>
          </a:prstGeom>
          <a:noFill/>
          <a:ln>
            <a:noFill/>
          </a:ln>
        </p:spPr>
      </p:pic>
      <p:sp>
        <p:nvSpPr>
          <p:cNvPr id="220" name="Google Shape;220;p25"/>
          <p:cNvSpPr txBox="1">
            <a:spLocks noGrp="1"/>
          </p:cNvSpPr>
          <p:nvPr>
            <p:ph type="title"/>
          </p:nvPr>
        </p:nvSpPr>
        <p:spPr>
          <a:xfrm>
            <a:off x="76300" y="98100"/>
            <a:ext cx="8676900" cy="572700"/>
          </a:xfrm>
          <a:prstGeom prst="rect">
            <a:avLst/>
          </a:prstGeom>
        </p:spPr>
        <p:txBody>
          <a:bodyPr spcFirstLastPara="1" wrap="square" lIns="91425" tIns="91425" rIns="91425" bIns="91425" anchor="t" anchorCtr="0">
            <a:normAutofit fontScale="90000"/>
          </a:bodyPr>
          <a:lstStyle/>
          <a:p>
            <a:r>
              <a:rPr lang="en" dirty="0"/>
              <a:t>The Trivial ATS</a:t>
            </a:r>
            <a:endParaRPr dirty="0"/>
          </a:p>
        </p:txBody>
      </p:sp>
      <p:sp>
        <p:nvSpPr>
          <p:cNvPr id="221" name="Google Shape;221;p25"/>
          <p:cNvSpPr txBox="1">
            <a:spLocks noGrp="1"/>
          </p:cNvSpPr>
          <p:nvPr>
            <p:ph type="body" idx="1"/>
          </p:nvPr>
        </p:nvSpPr>
        <p:spPr>
          <a:xfrm>
            <a:off x="163025" y="670800"/>
            <a:ext cx="8795100" cy="171459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000" dirty="0"/>
              <a:t>K</a:t>
            </a:r>
            <a:r>
              <a:rPr lang="en" sz="2000" dirty="0" err="1"/>
              <a:t>eys</a:t>
            </a:r>
            <a:r>
              <a:rPr lang="en" sz="2000" dirty="0"/>
              <a:t> of all parties are sampled independently for some signature scheme.</a:t>
            </a:r>
          </a:p>
          <a:p>
            <a:pPr marL="0" lvl="0" indent="0">
              <a:spcAft>
                <a:spcPts val="1200"/>
              </a:spcAft>
              <a:buNone/>
            </a:pPr>
            <a:r>
              <a:rPr lang="en" sz="2000" dirty="0"/>
              <a:t>Combined Sig : Concatenation of t individual sigs.</a:t>
            </a:r>
            <a:endParaRPr sz="2000" dirty="0"/>
          </a:p>
        </p:txBody>
      </p:sp>
      <p:pic>
        <p:nvPicPr>
          <p:cNvPr id="223" name="Google Shape;223;p25"/>
          <p:cNvPicPr preferRelativeResize="0"/>
          <p:nvPr/>
        </p:nvPicPr>
        <p:blipFill>
          <a:blip r:embed="rId4">
            <a:alphaModFix/>
          </a:blip>
          <a:stretch>
            <a:fillRect/>
          </a:stretch>
        </p:blipFill>
        <p:spPr>
          <a:xfrm>
            <a:off x="4691932" y="2117927"/>
            <a:ext cx="834050" cy="1095717"/>
          </a:xfrm>
          <a:prstGeom prst="rect">
            <a:avLst/>
          </a:prstGeom>
          <a:noFill/>
          <a:ln>
            <a:noFill/>
          </a:ln>
        </p:spPr>
      </p:pic>
      <p:pic>
        <p:nvPicPr>
          <p:cNvPr id="225" name="Google Shape;225;p25"/>
          <p:cNvPicPr preferRelativeResize="0"/>
          <p:nvPr/>
        </p:nvPicPr>
        <p:blipFill>
          <a:blip r:embed="rId5">
            <a:alphaModFix/>
          </a:blip>
          <a:stretch>
            <a:fillRect/>
          </a:stretch>
        </p:blipFill>
        <p:spPr>
          <a:xfrm>
            <a:off x="7156718" y="2092265"/>
            <a:ext cx="909710" cy="1152900"/>
          </a:xfrm>
          <a:prstGeom prst="rect">
            <a:avLst/>
          </a:prstGeom>
          <a:noFill/>
          <a:ln>
            <a:noFill/>
          </a:ln>
        </p:spPr>
      </p:pic>
      <mc:AlternateContent xmlns:mc="http://schemas.openxmlformats.org/markup-compatibility/2006">
        <mc:Choice xmlns:a14="http://schemas.microsoft.com/office/drawing/2010/main" Requires="a14">
          <p:sp>
            <p:nvSpPr>
              <p:cNvPr id="227" name="Google Shape;227;p25"/>
              <p:cNvSpPr txBox="1"/>
              <p:nvPr/>
            </p:nvSpPr>
            <p:spPr>
              <a:xfrm>
                <a:off x="2191444" y="314552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p:sp>
            <p:nvSpPr>
              <p:cNvPr id="227" name="Google Shape;227;p25"/>
              <p:cNvSpPr txBox="1">
                <a:spLocks noRot="1" noChangeAspect="1" noMove="1" noResize="1" noEditPoints="1" noAdjustHandles="1" noChangeArrowheads="1" noChangeShapeType="1" noTextEdit="1"/>
              </p:cNvSpPr>
              <p:nvPr/>
            </p:nvSpPr>
            <p:spPr>
              <a:xfrm>
                <a:off x="2191444" y="3145522"/>
                <a:ext cx="1211932" cy="492412"/>
              </a:xfrm>
              <a:prstGeom prst="rect">
                <a:avLst/>
              </a:prstGeom>
              <a:blipFill>
                <a:blip r:embed="rId6"/>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0" name="Google Shape;230;p25"/>
              <p:cNvSpPr txBox="1"/>
              <p:nvPr/>
            </p:nvSpPr>
            <p:spPr>
              <a:xfrm>
                <a:off x="160734" y="1654627"/>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p:sp>
            <p:nvSpPr>
              <p:cNvPr id="230" name="Google Shape;230;p25"/>
              <p:cNvSpPr txBox="1">
                <a:spLocks noRot="1" noChangeAspect="1" noMove="1" noResize="1" noEditPoints="1" noAdjustHandles="1" noChangeArrowheads="1" noChangeShapeType="1" noTextEdit="1"/>
              </p:cNvSpPr>
              <p:nvPr/>
            </p:nvSpPr>
            <p:spPr>
              <a:xfrm>
                <a:off x="160734" y="1654627"/>
                <a:ext cx="3639501" cy="492412"/>
              </a:xfrm>
              <a:prstGeom prst="rect">
                <a:avLst/>
              </a:prstGeom>
              <a:blipFill>
                <a:blip r:embed="rId7"/>
                <a:stretch>
                  <a:fillRect l="-1736" b="-1282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Google Shape;227;p25">
                <a:extLst>
                  <a:ext uri="{FF2B5EF4-FFF2-40B4-BE49-F238E27FC236}">
                    <a16:creationId xmlns:a16="http://schemas.microsoft.com/office/drawing/2014/main" id="{6CC8A31F-6D8A-8057-6517-CAFE7097F4E4}"/>
                  </a:ext>
                </a:extLst>
              </p:cNvPr>
              <p:cNvSpPr txBox="1"/>
              <p:nvPr/>
            </p:nvSpPr>
            <p:spPr>
              <a:xfrm>
                <a:off x="4547001" y="3120711"/>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p:sp>
            <p:nvSpPr>
              <p:cNvPr id="2" name="Google Shape;227;p25">
                <a:extLst>
                  <a:ext uri="{FF2B5EF4-FFF2-40B4-BE49-F238E27FC236}">
                    <a16:creationId xmlns:a16="http://schemas.microsoft.com/office/drawing/2014/main" id="{6CC8A31F-6D8A-8057-6517-CAFE7097F4E4}"/>
                  </a:ext>
                </a:extLst>
              </p:cNvPr>
              <p:cNvSpPr txBox="1">
                <a:spLocks noRot="1" noChangeAspect="1" noMove="1" noResize="1" noEditPoints="1" noAdjustHandles="1" noChangeArrowheads="1" noChangeShapeType="1" noTextEdit="1"/>
              </p:cNvSpPr>
              <p:nvPr/>
            </p:nvSpPr>
            <p:spPr>
              <a:xfrm>
                <a:off x="4547001" y="3120711"/>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Google Shape;227;p25">
                <a:extLst>
                  <a:ext uri="{FF2B5EF4-FFF2-40B4-BE49-F238E27FC236}">
                    <a16:creationId xmlns:a16="http://schemas.microsoft.com/office/drawing/2014/main" id="{D3556BB7-E8EE-C6FA-A6A5-17231FEA6562}"/>
                  </a:ext>
                </a:extLst>
              </p:cNvPr>
              <p:cNvSpPr txBox="1"/>
              <p:nvPr/>
            </p:nvSpPr>
            <p:spPr>
              <a:xfrm>
                <a:off x="7005607" y="3105839"/>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p:sp>
            <p:nvSpPr>
              <p:cNvPr id="3" name="Google Shape;227;p25">
                <a:extLst>
                  <a:ext uri="{FF2B5EF4-FFF2-40B4-BE49-F238E27FC236}">
                    <a16:creationId xmlns:a16="http://schemas.microsoft.com/office/drawing/2014/main" id="{D3556BB7-E8EE-C6FA-A6A5-17231FEA6562}"/>
                  </a:ext>
                </a:extLst>
              </p:cNvPr>
              <p:cNvSpPr txBox="1">
                <a:spLocks noRot="1" noChangeAspect="1" noMove="1" noResize="1" noEditPoints="1" noAdjustHandles="1" noChangeArrowheads="1" noChangeShapeType="1" noTextEdit="1"/>
              </p:cNvSpPr>
              <p:nvPr/>
            </p:nvSpPr>
            <p:spPr>
              <a:xfrm>
                <a:off x="7005607" y="3105839"/>
                <a:ext cx="1211932" cy="492412"/>
              </a:xfrm>
              <a:prstGeom prst="rect">
                <a:avLst/>
              </a:prstGeom>
              <a:blipFill>
                <a:blip r:embed="rId9"/>
                <a:stretch>
                  <a:fillRect b="-5000"/>
                </a:stretch>
              </a:blipFill>
              <a:ln>
                <a:noFill/>
              </a:ln>
            </p:spPr>
            <p:txBody>
              <a:bodyPr/>
              <a:lstStyle/>
              <a:p>
                <a:r>
                  <a:rPr lang="en-US">
                    <a:noFill/>
                  </a:rPr>
                  <a:t> </a:t>
                </a:r>
              </a:p>
            </p:txBody>
          </p:sp>
        </mc:Fallback>
      </mc:AlternateContent>
      <p:cxnSp>
        <p:nvCxnSpPr>
          <p:cNvPr id="9" name="Google Shape;267;p27">
            <a:extLst>
              <a:ext uri="{FF2B5EF4-FFF2-40B4-BE49-F238E27FC236}">
                <a16:creationId xmlns:a16="http://schemas.microsoft.com/office/drawing/2014/main" id="{CCD743A9-EE4B-74F4-840D-77DFA6C16E62}"/>
              </a:ext>
            </a:extLst>
          </p:cNvPr>
          <p:cNvCxnSpPr>
            <a:cxnSpLocks/>
          </p:cNvCxnSpPr>
          <p:nvPr/>
        </p:nvCxnSpPr>
        <p:spPr>
          <a:xfrm>
            <a:off x="5469128" y="3530748"/>
            <a:ext cx="549015" cy="293747"/>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268;p27">
            <a:extLst>
              <a:ext uri="{FF2B5EF4-FFF2-40B4-BE49-F238E27FC236}">
                <a16:creationId xmlns:a16="http://schemas.microsoft.com/office/drawing/2014/main" id="{EC7BEAA0-D500-1591-FBBB-11564E5010A6}"/>
              </a:ext>
            </a:extLst>
          </p:cNvPr>
          <p:cNvCxnSpPr>
            <a:cxnSpLocks/>
          </p:cNvCxnSpPr>
          <p:nvPr/>
        </p:nvCxnSpPr>
        <p:spPr>
          <a:xfrm flipH="1">
            <a:off x="6421891" y="3516667"/>
            <a:ext cx="632679" cy="30782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1" name="Google Shape;269;p27">
                <a:extLst>
                  <a:ext uri="{FF2B5EF4-FFF2-40B4-BE49-F238E27FC236}">
                    <a16:creationId xmlns:a16="http://schemas.microsoft.com/office/drawing/2014/main" id="{7A11779A-AC33-58A0-E25C-71B77581F174}"/>
                  </a:ext>
                </a:extLst>
              </p:cNvPr>
              <p:cNvSpPr txBox="1"/>
              <p:nvPr/>
            </p:nvSpPr>
            <p:spPr>
              <a:xfrm>
                <a:off x="5219923" y="3584700"/>
                <a:ext cx="3276926" cy="110796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latin typeface="PT Serif"/>
                    <a:ea typeface="PT Serif"/>
                    <a:cs typeface="PT Serif"/>
                    <a:sym typeface="PT Serif"/>
                  </a:rPr>
                  <a:t>Sig: (𝝈</a:t>
                </a:r>
                <a:r>
                  <a:rPr lang="en-US" sz="2000" baseline="-25000" dirty="0">
                    <a:latin typeface="PT Serif"/>
                    <a:ea typeface="PT Serif"/>
                    <a:cs typeface="PT Serif"/>
                    <a:sym typeface="PT Serif"/>
                  </a:rPr>
                  <a:t>2</a:t>
                </a:r>
                <a:r>
                  <a:rPr lang="en-US" sz="2000" dirty="0">
                    <a:latin typeface="PT Serif"/>
                    <a:ea typeface="PT Serif"/>
                    <a:cs typeface="PT Serif"/>
                    <a:sym typeface="PT Serif"/>
                  </a:rPr>
                  <a:t> , </a:t>
                </a:r>
                <a:r>
                  <a:rPr lang="en-US" sz="2000" dirty="0">
                    <a:solidFill>
                      <a:schemeClr val="dk1"/>
                    </a:solidFill>
                    <a:latin typeface="PT Serif"/>
                    <a:ea typeface="PT Serif"/>
                    <a:cs typeface="PT Serif"/>
                    <a:sym typeface="PT Serif"/>
                  </a:rPr>
                  <a:t>𝝈</a:t>
                </a:r>
                <a:r>
                  <a:rPr lang="en-US" sz="2000" baseline="-25000" dirty="0">
                    <a:solidFill>
                      <a:schemeClr val="dk1"/>
                    </a:solidFill>
                    <a:latin typeface="PT Serif"/>
                    <a:ea typeface="PT Serif"/>
                    <a:cs typeface="PT Serif"/>
                    <a:sym typeface="PT Serif"/>
                  </a:rPr>
                  <a:t>3 </a:t>
                </a:r>
                <a:r>
                  <a:rPr lang="en-US" sz="2000" dirty="0">
                    <a:solidFill>
                      <a:schemeClr val="dk1"/>
                    </a:solidFill>
                    <a:latin typeface="PT Serif"/>
                    <a:ea typeface="PT Serif"/>
                    <a:cs typeface="PT Serif"/>
                    <a:sym typeface="PT Serif"/>
                  </a:rPr>
                  <a:t>, [2,3])</a:t>
                </a:r>
              </a:p>
              <a:p>
                <a:pPr lvl="0">
                  <a:lnSpc>
                    <a:spcPct val="150000"/>
                  </a:lnSpc>
                </a:pPr>
                <a:r>
                  <a:rPr lang="en-US" sz="2000" dirty="0">
                    <a:solidFill>
                      <a:schemeClr val="dk1"/>
                    </a:solidFill>
                    <a:latin typeface="PT Serif"/>
                    <a:ea typeface="PT Serif"/>
                    <a:cs typeface="PT Serif"/>
                    <a:sym typeface="PT Serif"/>
                  </a:rPr>
                  <a:t>Verify 𝝈</a:t>
                </a:r>
                <a:r>
                  <a:rPr lang="en-US" sz="2000" baseline="-25000" dirty="0">
                    <a:solidFill>
                      <a:schemeClr val="dk1"/>
                    </a:solidFill>
                    <a:latin typeface="PT Serif"/>
                    <a:ea typeface="PT Serif"/>
                    <a:cs typeface="PT Serif"/>
                    <a:sym typeface="PT Serif"/>
                  </a:rPr>
                  <a:t>2 </a:t>
                </a:r>
                <a:r>
                  <a:rPr lang="en-US" sz="2000" dirty="0">
                    <a:solidFill>
                      <a:schemeClr val="dk1"/>
                    </a:solidFill>
                    <a:latin typeface="PT Serif"/>
                    <a:ea typeface="PT Serif"/>
                    <a:cs typeface="PT Serif"/>
                    <a:sym typeface="PT Serif"/>
                  </a:rPr>
                  <a:t>, 𝝈</a:t>
                </a:r>
                <a:r>
                  <a:rPr lang="en-US" sz="2000" baseline="-25000" dirty="0">
                    <a:solidFill>
                      <a:schemeClr val="dk1"/>
                    </a:solidFill>
                    <a:latin typeface="PT Serif"/>
                    <a:ea typeface="PT Serif"/>
                    <a:cs typeface="PT Serif"/>
                    <a:sym typeface="PT Serif"/>
                  </a:rPr>
                  <a:t>3 </a:t>
                </a:r>
                <a:r>
                  <a:rPr lang="en-US" sz="2000" dirty="0" err="1">
                    <a:solidFill>
                      <a:schemeClr val="dk1"/>
                    </a:solidFill>
                    <a:latin typeface="PT Serif"/>
                    <a:ea typeface="PT Serif"/>
                    <a:cs typeface="PT Serif"/>
                    <a:sym typeface="PT Serif"/>
                  </a:rPr>
                  <a:t>w.r.t</a:t>
                </a:r>
                <a:r>
                  <a:rPr lang="en-US" sz="2000" dirty="0">
                    <a:solidFill>
                      <a:schemeClr val="dk1"/>
                    </a:solidFill>
                    <a:latin typeface="PT Serif"/>
                    <a:ea typeface="PT Serif"/>
                    <a:cs typeface="PT Serif"/>
                    <a:sym typeface="PT Serif"/>
                  </a:rPr>
                  <a:t> </a:t>
                </a:r>
                <a14:m>
                  <m:oMath xmlns:m="http://schemas.openxmlformats.org/officeDocument/2006/math">
                    <m:r>
                      <a:rPr lang="en-US"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2</m:t>
                        </m:r>
                      </m:sub>
                    </m:sSub>
                  </m:oMath>
                </a14:m>
                <a:r>
                  <a:rPr lang="ar-AE" sz="2000" dirty="0">
                    <a:solidFill>
                      <a:schemeClr val="dk1"/>
                    </a:solidFill>
                    <a:latin typeface="PT Serif"/>
                    <a:ea typeface="PT Serif"/>
                    <a:cs typeface="PT Serif"/>
                    <a:sym typeface="PT Serif"/>
                  </a:rPr>
                  <a:t> , </a:t>
                </a:r>
                <a14:m>
                  <m:oMath xmlns:m="http://schemas.openxmlformats.org/officeDocument/2006/math">
                    <m:r>
                      <a:rPr lang="ar-AE"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b="0" i="1" smtClean="0">
                            <a:latin typeface="Cambria Math" panose="02040503050406030204" pitchFamily="18" charset="0"/>
                          </a:rPr>
                          <m:t>3</m:t>
                        </m:r>
                      </m:sub>
                    </m:sSub>
                  </m:oMath>
                </a14:m>
                <a:endParaRPr sz="2000" dirty="0">
                  <a:solidFill>
                    <a:schemeClr val="dk1"/>
                  </a:solidFill>
                  <a:latin typeface="PT Serif"/>
                  <a:ea typeface="PT Serif"/>
                  <a:cs typeface="PT Serif"/>
                  <a:sym typeface="PT Serif"/>
                </a:endParaRPr>
              </a:p>
            </p:txBody>
          </p:sp>
        </mc:Choice>
        <mc:Fallback>
          <p:sp>
            <p:nvSpPr>
              <p:cNvPr id="11" name="Google Shape;269;p27">
                <a:extLst>
                  <a:ext uri="{FF2B5EF4-FFF2-40B4-BE49-F238E27FC236}">
                    <a16:creationId xmlns:a16="http://schemas.microsoft.com/office/drawing/2014/main" id="{7A11779A-AC33-58A0-E25C-71B77581F174}"/>
                  </a:ext>
                </a:extLst>
              </p:cNvPr>
              <p:cNvSpPr txBox="1">
                <a:spLocks noRot="1" noChangeAspect="1" noMove="1" noResize="1" noEditPoints="1" noAdjustHandles="1" noChangeArrowheads="1" noChangeShapeType="1" noTextEdit="1"/>
              </p:cNvSpPr>
              <p:nvPr/>
            </p:nvSpPr>
            <p:spPr>
              <a:xfrm>
                <a:off x="5219923" y="3584700"/>
                <a:ext cx="3276926" cy="1107965"/>
              </a:xfrm>
              <a:prstGeom prst="rect">
                <a:avLst/>
              </a:prstGeom>
              <a:blipFill>
                <a:blip r:embed="rId10"/>
                <a:stretch>
                  <a:fillRect l="-1538"/>
                </a:stretch>
              </a:blipFill>
              <a:ln>
                <a:noFill/>
              </a:ln>
            </p:spPr>
            <p:txBody>
              <a:bodyPr/>
              <a:lstStyle/>
              <a:p>
                <a:r>
                  <a:rPr lang="en-US">
                    <a:noFill/>
                  </a:rPr>
                  <a:t> </a:t>
                </a:r>
              </a:p>
            </p:txBody>
          </p:sp>
        </mc:Fallback>
      </mc:AlternateContent>
      <p:sp>
        <p:nvSpPr>
          <p:cNvPr id="12" name="Google Shape;270;p27">
            <a:extLst>
              <a:ext uri="{FF2B5EF4-FFF2-40B4-BE49-F238E27FC236}">
                <a16:creationId xmlns:a16="http://schemas.microsoft.com/office/drawing/2014/main" id="{361B461E-13C6-F5B2-4E24-30662BF46FC1}"/>
              </a:ext>
            </a:extLst>
          </p:cNvPr>
          <p:cNvSpPr txBox="1"/>
          <p:nvPr/>
        </p:nvSpPr>
        <p:spPr>
          <a:xfrm>
            <a:off x="1666068" y="4631697"/>
            <a:ext cx="592742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Most real-world deployments use this trivial ATS!</a:t>
            </a:r>
            <a:endParaRPr sz="2000" dirty="0">
              <a:latin typeface="PT Serif"/>
              <a:ea typeface="PT Serif"/>
              <a:cs typeface="PT Serif"/>
              <a:sym typeface="PT Serif"/>
            </a:endParaRPr>
          </a:p>
        </p:txBody>
      </p:sp>
      <p:sp>
        <p:nvSpPr>
          <p:cNvPr id="13" name="Google Shape;271;p27">
            <a:extLst>
              <a:ext uri="{FF2B5EF4-FFF2-40B4-BE49-F238E27FC236}">
                <a16:creationId xmlns:a16="http://schemas.microsoft.com/office/drawing/2014/main" id="{08E7610B-FBF1-1C01-65FF-8ED8D3D738ED}"/>
              </a:ext>
            </a:extLst>
          </p:cNvPr>
          <p:cNvSpPr txBox="1"/>
          <p:nvPr/>
        </p:nvSpPr>
        <p:spPr>
          <a:xfrm>
            <a:off x="5597528" y="3307440"/>
            <a:ext cx="538638"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sp>
        <p:nvSpPr>
          <p:cNvPr id="14" name="Google Shape;272;p27">
            <a:extLst>
              <a:ext uri="{FF2B5EF4-FFF2-40B4-BE49-F238E27FC236}">
                <a16:creationId xmlns:a16="http://schemas.microsoft.com/office/drawing/2014/main" id="{F8597675-6D4F-48CD-1200-2781DB396136}"/>
              </a:ext>
            </a:extLst>
          </p:cNvPr>
          <p:cNvSpPr txBox="1"/>
          <p:nvPr/>
        </p:nvSpPr>
        <p:spPr>
          <a:xfrm>
            <a:off x="6485283" y="3233478"/>
            <a:ext cx="438395"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3</a:t>
            </a:r>
            <a:endParaRPr dirty="0">
              <a:latin typeface="PT Serif"/>
              <a:ea typeface="PT Serif"/>
              <a:cs typeface="PT Serif"/>
              <a:sym typeface="PT Serif"/>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1A5ECFF-A48E-3E28-B1AF-AEC0D938A4A6}"/>
                  </a:ext>
                </a:extLst>
              </p:cNvPr>
              <p:cNvSpPr txBox="1"/>
              <p:nvPr/>
            </p:nvSpPr>
            <p:spPr>
              <a:xfrm>
                <a:off x="1152200" y="3766932"/>
                <a:ext cx="3276926" cy="400110"/>
              </a:xfrm>
              <a:prstGeom prst="rect">
                <a:avLst/>
              </a:prstGeom>
              <a:noFill/>
            </p:spPr>
            <p:txBody>
              <a:bodyPr wrap="square" rtlCol="0">
                <a:spAutoFit/>
              </a:bodyPr>
              <a:lstStyle/>
              <a:p>
                <a:r>
                  <a:rPr lang="en-US" sz="2000" dirty="0">
                    <a:solidFill>
                      <a:srgbClr val="FF6E6B"/>
                    </a:solidFill>
                    <a:latin typeface="PT Serif" panose="020A0603040505020204" pitchFamily="18" charset="77"/>
                  </a:rPr>
                  <a:t>Large Sigs    (&gt; t</a:t>
                </a:r>
                <a:r>
                  <a:rPr lang="en-US" sz="2000" dirty="0">
                    <a:solidFill>
                      <a:srgbClr val="FF6E6B"/>
                    </a:solidFill>
                    <a:ea typeface="Cambria Math" panose="02040503050406030204" pitchFamily="18" charset="0"/>
                  </a:rPr>
                  <a:t> </a:t>
                </a:r>
                <a14:m>
                  <m:oMath xmlns:m="http://schemas.openxmlformats.org/officeDocument/2006/math">
                    <m:r>
                      <a:rPr lang="en-US" sz="2000" i="1">
                        <a:solidFill>
                          <a:srgbClr val="FF6E6B"/>
                        </a:solidFill>
                        <a:latin typeface="Cambria Math" panose="02040503050406030204" pitchFamily="18" charset="0"/>
                        <a:ea typeface="Cambria Math" panose="02040503050406030204" pitchFamily="18" charset="0"/>
                      </a:rPr>
                      <m:t>𝜆</m:t>
                    </m:r>
                  </m:oMath>
                </a14:m>
                <a:r>
                  <a:rPr lang="en-US" sz="2000" dirty="0">
                    <a:solidFill>
                      <a:srgbClr val="FF6E6B"/>
                    </a:solidFill>
                    <a:latin typeface="PT Serif" panose="020A0603040505020204" pitchFamily="18" charset="77"/>
                  </a:rPr>
                  <a:t>)</a:t>
                </a:r>
              </a:p>
            </p:txBody>
          </p:sp>
        </mc:Choice>
        <mc:Fallback>
          <p:sp>
            <p:nvSpPr>
              <p:cNvPr id="15" name="TextBox 14">
                <a:extLst>
                  <a:ext uri="{FF2B5EF4-FFF2-40B4-BE49-F238E27FC236}">
                    <a16:creationId xmlns:a16="http://schemas.microsoft.com/office/drawing/2014/main" id="{E1A5ECFF-A48E-3E28-B1AF-AEC0D938A4A6}"/>
                  </a:ext>
                </a:extLst>
              </p:cNvPr>
              <p:cNvSpPr txBox="1">
                <a:spLocks noRot="1" noChangeAspect="1" noMove="1" noResize="1" noEditPoints="1" noAdjustHandles="1" noChangeArrowheads="1" noChangeShapeType="1" noTextEdit="1"/>
              </p:cNvSpPr>
              <p:nvPr/>
            </p:nvSpPr>
            <p:spPr>
              <a:xfrm>
                <a:off x="1152200" y="3766932"/>
                <a:ext cx="3276926" cy="400110"/>
              </a:xfrm>
              <a:prstGeom prst="rect">
                <a:avLst/>
              </a:prstGeom>
              <a:blipFill>
                <a:blip r:embed="rId11"/>
                <a:stretch>
                  <a:fillRect l="-1931" t="-9091" b="-2424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B6654B47-AA97-0AEC-AC2A-C867DDEA9E3F}"/>
              </a:ext>
            </a:extLst>
          </p:cNvPr>
          <p:cNvCxnSpPr/>
          <p:nvPr/>
        </p:nvCxnSpPr>
        <p:spPr>
          <a:xfrm flipH="1">
            <a:off x="4422000" y="3955775"/>
            <a:ext cx="57365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9E24B5-33A6-818C-71D2-3562F8EED837}"/>
              </a:ext>
            </a:extLst>
          </p:cNvPr>
          <p:cNvSpPr txBox="1"/>
          <p:nvPr/>
        </p:nvSpPr>
        <p:spPr>
          <a:xfrm>
            <a:off x="1155515" y="4217502"/>
            <a:ext cx="3276925" cy="400110"/>
          </a:xfrm>
          <a:prstGeom prst="rect">
            <a:avLst/>
          </a:prstGeom>
          <a:noFill/>
        </p:spPr>
        <p:txBody>
          <a:bodyPr wrap="square" rtlCol="0">
            <a:spAutoFit/>
          </a:bodyPr>
          <a:lstStyle/>
          <a:p>
            <a:r>
              <a:rPr lang="en-US" sz="2000">
                <a:solidFill>
                  <a:srgbClr val="FF6E6B"/>
                </a:solidFill>
                <a:latin typeface="PT Serif" panose="020A0603040505020204" pitchFamily="18" charset="77"/>
              </a:rPr>
              <a:t>Slow Verify (t Verify calls)</a:t>
            </a:r>
          </a:p>
        </p:txBody>
      </p:sp>
      <p:cxnSp>
        <p:nvCxnSpPr>
          <p:cNvPr id="18" name="Straight Arrow Connector 17">
            <a:extLst>
              <a:ext uri="{FF2B5EF4-FFF2-40B4-BE49-F238E27FC236}">
                <a16:creationId xmlns:a16="http://schemas.microsoft.com/office/drawing/2014/main" id="{690F1B14-126B-A61A-5C1A-6CB9C8D232C7}"/>
              </a:ext>
            </a:extLst>
          </p:cNvPr>
          <p:cNvCxnSpPr/>
          <p:nvPr/>
        </p:nvCxnSpPr>
        <p:spPr>
          <a:xfrm flipH="1">
            <a:off x="4425315" y="4406345"/>
            <a:ext cx="57365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98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par>
                                <p:cTn id="22" presetID="1"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158;p21">
            <a:extLst>
              <a:ext uri="{FF2B5EF4-FFF2-40B4-BE49-F238E27FC236}">
                <a16:creationId xmlns:a16="http://schemas.microsoft.com/office/drawing/2014/main" id="{4E4C3CB7-05D8-4440-2F85-32614EFF67B3}"/>
              </a:ext>
            </a:extLst>
          </p:cNvPr>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Perpetual Leakage!</a:t>
            </a:r>
            <a:endParaRPr/>
          </a:p>
        </p:txBody>
      </p:sp>
      <mc:AlternateContent xmlns:mc="http://schemas.openxmlformats.org/markup-compatibility/2006">
        <mc:Choice xmlns:a14="http://schemas.microsoft.com/office/drawing/2010/main" Requires="a14">
          <p:sp>
            <p:nvSpPr>
              <p:cNvPr id="17" name="Google Shape;258;p27">
                <a:extLst>
                  <a:ext uri="{FF2B5EF4-FFF2-40B4-BE49-F238E27FC236}">
                    <a16:creationId xmlns:a16="http://schemas.microsoft.com/office/drawing/2014/main" id="{8E6590BF-A524-7092-E7CB-1DAEFEDC3976}"/>
                  </a:ext>
                </a:extLst>
              </p:cNvPr>
              <p:cNvSpPr txBox="1">
                <a:spLocks noGrp="1"/>
              </p:cNvSpPr>
              <p:nvPr>
                <p:ph type="body" idx="1"/>
              </p:nvPr>
            </p:nvSpPr>
            <p:spPr>
              <a:xfrm>
                <a:off x="163025" y="670800"/>
                <a:ext cx="1926895" cy="83237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 sz="2000" dirty="0"/>
                  <a:t>Public Key </a:t>
                </a:r>
                <a14:m>
                  <m:oMath xmlns:m="http://schemas.openxmlformats.org/officeDocument/2006/math">
                    <m:r>
                      <a:rPr lang="en-US" sz="2000" i="1">
                        <a:solidFill>
                          <a:schemeClr val="bg2"/>
                        </a:solidFill>
                        <a:latin typeface="Cambria Math" panose="02040503050406030204" pitchFamily="18" charset="0"/>
                      </a:rPr>
                      <m:t>𝑝</m:t>
                    </m:r>
                    <m:r>
                      <a:rPr lang="en-US" sz="2000" b="0" i="1" smtClean="0">
                        <a:solidFill>
                          <a:schemeClr val="bg2"/>
                        </a:solidFill>
                        <a:latin typeface="Cambria Math" panose="02040503050406030204" pitchFamily="18" charset="0"/>
                      </a:rPr>
                      <m:t>𝑘</m:t>
                    </m:r>
                  </m:oMath>
                </a14:m>
                <a:endParaRPr lang="en-US" sz="2000" dirty="0"/>
              </a:p>
            </p:txBody>
          </p:sp>
        </mc:Choice>
        <mc:Fallback>
          <p:sp>
            <p:nvSpPr>
              <p:cNvPr id="17" name="Google Shape;258;p27">
                <a:extLst>
                  <a:ext uri="{FF2B5EF4-FFF2-40B4-BE49-F238E27FC236}">
                    <a16:creationId xmlns:a16="http://schemas.microsoft.com/office/drawing/2014/main" id="{8E6590BF-A524-7092-E7CB-1DAEFEDC3976}"/>
                  </a:ext>
                </a:extLst>
              </p:cNvPr>
              <p:cNvSpPr txBox="1">
                <a:spLocks noGrp="1" noRot="1" noChangeAspect="1" noMove="1" noResize="1" noEditPoints="1" noAdjustHandles="1" noChangeArrowheads="1" noChangeShapeType="1" noTextEdit="1"/>
              </p:cNvSpPr>
              <p:nvPr>
                <p:ph type="body" idx="1"/>
              </p:nvPr>
            </p:nvSpPr>
            <p:spPr>
              <a:xfrm>
                <a:off x="163025" y="670800"/>
                <a:ext cx="1926895" cy="832370"/>
              </a:xfrm>
              <a:prstGeom prst="rect">
                <a:avLst/>
              </a:prstGeom>
              <a:blipFill>
                <a:blip r:embed="rId3"/>
                <a:stretch>
                  <a:fillRect l="-32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Google Shape;166;p21">
                <a:extLst>
                  <a:ext uri="{FF2B5EF4-FFF2-40B4-BE49-F238E27FC236}">
                    <a16:creationId xmlns:a16="http://schemas.microsoft.com/office/drawing/2014/main" id="{FDBDC0F5-B1C5-AA3F-A39F-4CF6DCB46406}"/>
                  </a:ext>
                </a:extLst>
              </p:cNvPr>
              <p:cNvSpPr txBox="1"/>
              <p:nvPr/>
            </p:nvSpPr>
            <p:spPr>
              <a:xfrm>
                <a:off x="2512802" y="3066629"/>
                <a:ext cx="2049260" cy="492412"/>
              </a:xfrm>
              <a:prstGeom prst="rect">
                <a:avLst/>
              </a:prstGeom>
              <a:noFill/>
              <a:ln>
                <a:noFill/>
              </a:ln>
            </p:spPr>
            <p:txBody>
              <a:bodyPr spcFirstLastPara="1" wrap="square" lIns="91425" tIns="91425" rIns="91425" bIns="91425" anchor="t" anchorCtr="0">
                <a:spAutoFit/>
              </a:bodyPr>
              <a:lstStyle/>
              <a:p>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lang="ar-AE" sz="2000" baseline="-25000" dirty="0"/>
              </a:p>
            </p:txBody>
          </p:sp>
        </mc:Choice>
        <mc:Fallback>
          <p:sp>
            <p:nvSpPr>
              <p:cNvPr id="19" name="Google Shape;166;p21">
                <a:extLst>
                  <a:ext uri="{FF2B5EF4-FFF2-40B4-BE49-F238E27FC236}">
                    <a16:creationId xmlns:a16="http://schemas.microsoft.com/office/drawing/2014/main" id="{FDBDC0F5-B1C5-AA3F-A39F-4CF6DCB46406}"/>
                  </a:ext>
                </a:extLst>
              </p:cNvPr>
              <p:cNvSpPr txBox="1">
                <a:spLocks noRot="1" noChangeAspect="1" noMove="1" noResize="1" noEditPoints="1" noAdjustHandles="1" noChangeArrowheads="1" noChangeShapeType="1" noTextEdit="1"/>
              </p:cNvSpPr>
              <p:nvPr/>
            </p:nvSpPr>
            <p:spPr>
              <a:xfrm>
                <a:off x="2512802" y="3066629"/>
                <a:ext cx="2049260" cy="492412"/>
              </a:xfrm>
              <a:prstGeom prst="rect">
                <a:avLst/>
              </a:prstGeom>
              <a:blipFill>
                <a:blip r:embed="rId4"/>
                <a:stretch>
                  <a:fillRect l="-3067" r="-613" b="-12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Google Shape;168;p21">
                <a:extLst>
                  <a:ext uri="{FF2B5EF4-FFF2-40B4-BE49-F238E27FC236}">
                    <a16:creationId xmlns:a16="http://schemas.microsoft.com/office/drawing/2014/main" id="{B9BB7A75-CE81-282A-ACAD-9F9DBD7779C5}"/>
                  </a:ext>
                </a:extLst>
              </p:cNvPr>
              <p:cNvSpPr txBox="1"/>
              <p:nvPr/>
            </p:nvSpPr>
            <p:spPr>
              <a:xfrm>
                <a:off x="4813683" y="3066629"/>
                <a:ext cx="2049260"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en-US" sz="2000" b="0" i="1" smtClean="0">
                            <a:latin typeface="Cambria Math" panose="02040503050406030204" pitchFamily="18" charset="0"/>
                          </a:rPr>
                          <m:t>2</m:t>
                        </m:r>
                      </m:sub>
                    </m:sSub>
                  </m:oMath>
                </a14:m>
                <a:endParaRPr lang="ar-AE" sz="2000" baseline="-25000" dirty="0"/>
              </a:p>
            </p:txBody>
          </p:sp>
        </mc:Choice>
        <mc:Fallback>
          <p:sp>
            <p:nvSpPr>
              <p:cNvPr id="21" name="Google Shape;168;p21">
                <a:extLst>
                  <a:ext uri="{FF2B5EF4-FFF2-40B4-BE49-F238E27FC236}">
                    <a16:creationId xmlns:a16="http://schemas.microsoft.com/office/drawing/2014/main" id="{B9BB7A75-CE81-282A-ACAD-9F9DBD7779C5}"/>
                  </a:ext>
                </a:extLst>
              </p:cNvPr>
              <p:cNvSpPr txBox="1">
                <a:spLocks noRot="1" noChangeAspect="1" noMove="1" noResize="1" noEditPoints="1" noAdjustHandles="1" noChangeArrowheads="1" noChangeShapeType="1" noTextEdit="1"/>
              </p:cNvSpPr>
              <p:nvPr/>
            </p:nvSpPr>
            <p:spPr>
              <a:xfrm>
                <a:off x="4813683" y="3066629"/>
                <a:ext cx="2049260" cy="492412"/>
              </a:xfrm>
              <a:prstGeom prst="rect">
                <a:avLst/>
              </a:prstGeom>
              <a:blipFill>
                <a:blip r:embed="rId5"/>
                <a:stretch>
                  <a:fillRect l="-3704" r="-617" b="-12500"/>
                </a:stretch>
              </a:blipFill>
              <a:ln>
                <a:noFill/>
              </a:ln>
            </p:spPr>
            <p:txBody>
              <a:bodyPr/>
              <a:lstStyle/>
              <a:p>
                <a:r>
                  <a:rPr lang="en-US">
                    <a:noFill/>
                  </a:rPr>
                  <a:t> </a:t>
                </a:r>
              </a:p>
            </p:txBody>
          </p:sp>
        </mc:Fallback>
      </mc:AlternateContent>
      <p:cxnSp>
        <p:nvCxnSpPr>
          <p:cNvPr id="22" name="Google Shape;169;p21">
            <a:extLst>
              <a:ext uri="{FF2B5EF4-FFF2-40B4-BE49-F238E27FC236}">
                <a16:creationId xmlns:a16="http://schemas.microsoft.com/office/drawing/2014/main" id="{2D85AF0B-2862-CD7A-1D39-F1E3021CA646}"/>
              </a:ext>
            </a:extLst>
          </p:cNvPr>
          <p:cNvCxnSpPr>
            <a:cxnSpLocks/>
          </p:cNvCxnSpPr>
          <p:nvPr/>
        </p:nvCxnSpPr>
        <p:spPr>
          <a:xfrm>
            <a:off x="4086034" y="3503629"/>
            <a:ext cx="798600" cy="2883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171;p21">
            <a:extLst>
              <a:ext uri="{FF2B5EF4-FFF2-40B4-BE49-F238E27FC236}">
                <a16:creationId xmlns:a16="http://schemas.microsoft.com/office/drawing/2014/main" id="{4773A1E3-EE1E-E22E-5B8A-4B356D099B1E}"/>
              </a:ext>
            </a:extLst>
          </p:cNvPr>
          <p:cNvCxnSpPr>
            <a:cxnSpLocks/>
          </p:cNvCxnSpPr>
          <p:nvPr/>
        </p:nvCxnSpPr>
        <p:spPr>
          <a:xfrm flipH="1">
            <a:off x="5655366" y="3462327"/>
            <a:ext cx="687231" cy="413933"/>
          </a:xfrm>
          <a:prstGeom prst="straightConnector1">
            <a:avLst/>
          </a:prstGeom>
          <a:noFill/>
          <a:ln w="9525" cap="flat" cmpd="sng">
            <a:solidFill>
              <a:schemeClr val="dk2"/>
            </a:solidFill>
            <a:prstDash val="solid"/>
            <a:round/>
            <a:headEnd type="none" w="med" len="med"/>
            <a:tailEnd type="triangle" w="med" len="med"/>
          </a:ln>
        </p:spPr>
      </p:cxnSp>
      <p:sp>
        <p:nvSpPr>
          <p:cNvPr id="24" name="Google Shape;250;p26">
            <a:extLst>
              <a:ext uri="{FF2B5EF4-FFF2-40B4-BE49-F238E27FC236}">
                <a16:creationId xmlns:a16="http://schemas.microsoft.com/office/drawing/2014/main" id="{7A9ACDC7-3133-5A59-505C-0D3752332790}"/>
              </a:ext>
            </a:extLst>
          </p:cNvPr>
          <p:cNvSpPr txBox="1"/>
          <p:nvPr/>
        </p:nvSpPr>
        <p:spPr>
          <a:xfrm>
            <a:off x="4173210" y="3468634"/>
            <a:ext cx="510576"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1</a:t>
            </a:r>
            <a:endParaRPr dirty="0">
              <a:latin typeface="PT Serif"/>
              <a:ea typeface="PT Serif"/>
              <a:cs typeface="PT Serif"/>
              <a:sym typeface="PT Serif"/>
            </a:endParaRPr>
          </a:p>
        </p:txBody>
      </p:sp>
      <p:sp>
        <p:nvSpPr>
          <p:cNvPr id="25" name="Google Shape;251;p26">
            <a:extLst>
              <a:ext uri="{FF2B5EF4-FFF2-40B4-BE49-F238E27FC236}">
                <a16:creationId xmlns:a16="http://schemas.microsoft.com/office/drawing/2014/main" id="{4686694D-5C8C-6656-8E62-5BA944B3FB65}"/>
              </a:ext>
            </a:extLst>
          </p:cNvPr>
          <p:cNvSpPr txBox="1"/>
          <p:nvPr/>
        </p:nvSpPr>
        <p:spPr>
          <a:xfrm>
            <a:off x="5941932" y="3462327"/>
            <a:ext cx="51827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sp>
        <p:nvSpPr>
          <p:cNvPr id="26" name="TextBox 25">
            <a:extLst>
              <a:ext uri="{FF2B5EF4-FFF2-40B4-BE49-F238E27FC236}">
                <a16:creationId xmlns:a16="http://schemas.microsoft.com/office/drawing/2014/main" id="{E80347CA-D3FD-1528-F31A-FFFCC62152AE}"/>
              </a:ext>
            </a:extLst>
          </p:cNvPr>
          <p:cNvSpPr txBox="1"/>
          <p:nvPr/>
        </p:nvSpPr>
        <p:spPr>
          <a:xfrm>
            <a:off x="3410023" y="3950515"/>
            <a:ext cx="3876261" cy="400110"/>
          </a:xfrm>
          <a:prstGeom prst="rect">
            <a:avLst/>
          </a:prstGeom>
          <a:noFill/>
        </p:spPr>
        <p:txBody>
          <a:bodyPr wrap="square" rtlCol="0">
            <a:spAutoFit/>
          </a:bodyPr>
          <a:lstStyle/>
          <a:p>
            <a:r>
              <a:rPr lang="en-US" sz="2000">
                <a:latin typeface="PT Serif" panose="020A0603040505020204" pitchFamily="18" charset="77"/>
              </a:rPr>
              <a:t>Adv can now sign any message!</a:t>
            </a:r>
          </a:p>
        </p:txBody>
      </p:sp>
      <p:pic>
        <p:nvPicPr>
          <p:cNvPr id="27" name="Google Shape;74;p15">
            <a:extLst>
              <a:ext uri="{FF2B5EF4-FFF2-40B4-BE49-F238E27FC236}">
                <a16:creationId xmlns:a16="http://schemas.microsoft.com/office/drawing/2014/main" id="{D3B5C86A-95C7-D3F9-CB9E-1D65EB794AE4}"/>
              </a:ext>
            </a:extLst>
          </p:cNvPr>
          <p:cNvPicPr preferRelativeResize="0"/>
          <p:nvPr/>
        </p:nvPicPr>
        <p:blipFill>
          <a:blip r:embed="rId6">
            <a:alphaModFix/>
          </a:blip>
          <a:stretch>
            <a:fillRect/>
          </a:stretch>
        </p:blipFill>
        <p:spPr>
          <a:xfrm>
            <a:off x="3156971" y="1526917"/>
            <a:ext cx="834050" cy="1152898"/>
          </a:xfrm>
          <a:prstGeom prst="rect">
            <a:avLst/>
          </a:prstGeom>
          <a:noFill/>
          <a:ln>
            <a:noFill/>
          </a:ln>
        </p:spPr>
      </p:pic>
      <mc:AlternateContent xmlns:mc="http://schemas.openxmlformats.org/markup-compatibility/2006">
        <mc:Choice xmlns:a14="http://schemas.microsoft.com/office/drawing/2010/main" Requires="a14">
          <p:sp>
            <p:nvSpPr>
              <p:cNvPr id="28" name="Google Shape;75;p15">
                <a:extLst>
                  <a:ext uri="{FF2B5EF4-FFF2-40B4-BE49-F238E27FC236}">
                    <a16:creationId xmlns:a16="http://schemas.microsoft.com/office/drawing/2014/main" id="{A0B9CDC0-25CE-643B-435B-3B7FCAAEEE79}"/>
                  </a:ext>
                </a:extLst>
              </p:cNvPr>
              <p:cNvSpPr txBox="1"/>
              <p:nvPr/>
            </p:nvSpPr>
            <p:spPr>
              <a:xfrm>
                <a:off x="3238092"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p:sp>
            <p:nvSpPr>
              <p:cNvPr id="28" name="Google Shape;75;p15">
                <a:extLst>
                  <a:ext uri="{FF2B5EF4-FFF2-40B4-BE49-F238E27FC236}">
                    <a16:creationId xmlns:a16="http://schemas.microsoft.com/office/drawing/2014/main" id="{A0B9CDC0-25CE-643B-435B-3B7FCAAEEE79}"/>
                  </a:ext>
                </a:extLst>
              </p:cNvPr>
              <p:cNvSpPr txBox="1">
                <a:spLocks noRot="1" noChangeAspect="1" noMove="1" noResize="1" noEditPoints="1" noAdjustHandles="1" noChangeArrowheads="1" noChangeShapeType="1" noTextEdit="1"/>
              </p:cNvSpPr>
              <p:nvPr/>
            </p:nvSpPr>
            <p:spPr>
              <a:xfrm>
                <a:off x="3238092" y="2517532"/>
                <a:ext cx="656512" cy="492412"/>
              </a:xfrm>
              <a:prstGeom prst="rect">
                <a:avLst/>
              </a:prstGeom>
              <a:blipFill>
                <a:blip r:embed="rId7"/>
                <a:stretch>
                  <a:fillRect/>
                </a:stretch>
              </a:blipFill>
              <a:ln>
                <a:noFill/>
              </a:ln>
            </p:spPr>
            <p:txBody>
              <a:bodyPr/>
              <a:lstStyle/>
              <a:p>
                <a:r>
                  <a:rPr lang="en-US">
                    <a:noFill/>
                  </a:rPr>
                  <a:t> </a:t>
                </a:r>
              </a:p>
            </p:txBody>
          </p:sp>
        </mc:Fallback>
      </mc:AlternateContent>
      <p:pic>
        <p:nvPicPr>
          <p:cNvPr id="29" name="Google Shape;77;p15">
            <a:extLst>
              <a:ext uri="{FF2B5EF4-FFF2-40B4-BE49-F238E27FC236}">
                <a16:creationId xmlns:a16="http://schemas.microsoft.com/office/drawing/2014/main" id="{8419379B-037E-A1DE-525D-66DA42B93B19}"/>
              </a:ext>
            </a:extLst>
          </p:cNvPr>
          <p:cNvPicPr preferRelativeResize="0"/>
          <p:nvPr/>
        </p:nvPicPr>
        <p:blipFill>
          <a:blip r:embed="rId8">
            <a:alphaModFix/>
          </a:blip>
          <a:stretch>
            <a:fillRect/>
          </a:stretch>
        </p:blipFill>
        <p:spPr>
          <a:xfrm>
            <a:off x="5114983" y="1584098"/>
            <a:ext cx="834050" cy="1095717"/>
          </a:xfrm>
          <a:prstGeom prst="rect">
            <a:avLst/>
          </a:prstGeom>
          <a:noFill/>
          <a:ln>
            <a:noFill/>
          </a:ln>
        </p:spPr>
      </p:pic>
      <p:pic>
        <p:nvPicPr>
          <p:cNvPr id="30" name="Google Shape;79;p15">
            <a:extLst>
              <a:ext uri="{FF2B5EF4-FFF2-40B4-BE49-F238E27FC236}">
                <a16:creationId xmlns:a16="http://schemas.microsoft.com/office/drawing/2014/main" id="{17ADEA6A-4571-115F-FC17-249BE2552E6D}"/>
              </a:ext>
            </a:extLst>
          </p:cNvPr>
          <p:cNvPicPr preferRelativeResize="0"/>
          <p:nvPr/>
        </p:nvPicPr>
        <p:blipFill>
          <a:blip r:embed="rId9">
            <a:alphaModFix/>
          </a:blip>
          <a:stretch>
            <a:fillRect/>
          </a:stretch>
        </p:blipFill>
        <p:spPr>
          <a:xfrm>
            <a:off x="7062316" y="1516952"/>
            <a:ext cx="909710" cy="1152900"/>
          </a:xfrm>
          <a:prstGeom prst="rect">
            <a:avLst/>
          </a:prstGeom>
          <a:noFill/>
          <a:ln>
            <a:noFill/>
          </a:ln>
        </p:spPr>
      </p:pic>
      <mc:AlternateContent xmlns:mc="http://schemas.openxmlformats.org/markup-compatibility/2006">
        <mc:Choice xmlns:a14="http://schemas.microsoft.com/office/drawing/2010/main" Requires="a14">
          <p:sp>
            <p:nvSpPr>
              <p:cNvPr id="31" name="Google Shape;85;p15">
                <a:extLst>
                  <a:ext uri="{FF2B5EF4-FFF2-40B4-BE49-F238E27FC236}">
                    <a16:creationId xmlns:a16="http://schemas.microsoft.com/office/drawing/2014/main" id="{4DAF9C57-EE71-827A-0F8B-1541C973A452}"/>
                  </a:ext>
                </a:extLst>
              </p:cNvPr>
              <p:cNvSpPr txBox="1"/>
              <p:nvPr/>
            </p:nvSpPr>
            <p:spPr>
              <a:xfrm>
                <a:off x="5267254" y="25088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p:sp>
            <p:nvSpPr>
              <p:cNvPr id="31" name="Google Shape;85;p15">
                <a:extLst>
                  <a:ext uri="{FF2B5EF4-FFF2-40B4-BE49-F238E27FC236}">
                    <a16:creationId xmlns:a16="http://schemas.microsoft.com/office/drawing/2014/main" id="{4DAF9C57-EE71-827A-0F8B-1541C973A452}"/>
                  </a:ext>
                </a:extLst>
              </p:cNvPr>
              <p:cNvSpPr txBox="1">
                <a:spLocks noRot="1" noChangeAspect="1" noMove="1" noResize="1" noEditPoints="1" noAdjustHandles="1" noChangeArrowheads="1" noChangeShapeType="1" noTextEdit="1"/>
              </p:cNvSpPr>
              <p:nvPr/>
            </p:nvSpPr>
            <p:spPr>
              <a:xfrm>
                <a:off x="5267254" y="2508865"/>
                <a:ext cx="719601" cy="492412"/>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Google Shape;86;p15">
                <a:extLst>
                  <a:ext uri="{FF2B5EF4-FFF2-40B4-BE49-F238E27FC236}">
                    <a16:creationId xmlns:a16="http://schemas.microsoft.com/office/drawing/2014/main" id="{10862F84-3969-255C-F343-4FE7F714D365}"/>
                  </a:ext>
                </a:extLst>
              </p:cNvPr>
              <p:cNvSpPr txBox="1"/>
              <p:nvPr/>
            </p:nvSpPr>
            <p:spPr>
              <a:xfrm>
                <a:off x="7062316" y="24909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p:sp>
            <p:nvSpPr>
              <p:cNvPr id="32" name="Google Shape;86;p15">
                <a:extLst>
                  <a:ext uri="{FF2B5EF4-FFF2-40B4-BE49-F238E27FC236}">
                    <a16:creationId xmlns:a16="http://schemas.microsoft.com/office/drawing/2014/main" id="{10862F84-3969-255C-F343-4FE7F714D365}"/>
                  </a:ext>
                </a:extLst>
              </p:cNvPr>
              <p:cNvSpPr txBox="1">
                <a:spLocks noRot="1" noChangeAspect="1" noMove="1" noResize="1" noEditPoints="1" noAdjustHandles="1" noChangeArrowheads="1" noChangeShapeType="1" noTextEdit="1"/>
              </p:cNvSpPr>
              <p:nvPr/>
            </p:nvSpPr>
            <p:spPr>
              <a:xfrm>
                <a:off x="7062316" y="2490946"/>
                <a:ext cx="834050" cy="492412"/>
              </a:xfrm>
              <a:prstGeom prst="rect">
                <a:avLst/>
              </a:prstGeom>
              <a:blipFill>
                <a:blip r:embed="rId11"/>
                <a:stretch>
                  <a:fillRect/>
                </a:stretch>
              </a:blipFill>
              <a:ln>
                <a:noFill/>
              </a:ln>
            </p:spPr>
            <p:txBody>
              <a:bodyPr/>
              <a:lstStyle/>
              <a:p>
                <a:r>
                  <a:rPr lang="en-US">
                    <a:noFill/>
                  </a:rPr>
                  <a:t> </a:t>
                </a:r>
              </a:p>
            </p:txBody>
          </p:sp>
        </mc:Fallback>
      </mc:AlternateContent>
      <p:pic>
        <p:nvPicPr>
          <p:cNvPr id="18" name="Google Shape;165;p21">
            <a:extLst>
              <a:ext uri="{FF2B5EF4-FFF2-40B4-BE49-F238E27FC236}">
                <a16:creationId xmlns:a16="http://schemas.microsoft.com/office/drawing/2014/main" id="{96B7E7AE-5275-27D7-BD9C-ECE9E2B617D3}"/>
              </a:ext>
            </a:extLst>
          </p:cNvPr>
          <p:cNvPicPr preferRelativeResize="0"/>
          <p:nvPr/>
        </p:nvPicPr>
        <p:blipFill>
          <a:blip r:embed="rId12">
            <a:alphaModFix/>
          </a:blip>
          <a:stretch>
            <a:fillRect/>
          </a:stretch>
        </p:blipFill>
        <p:spPr>
          <a:xfrm>
            <a:off x="2774011" y="1513279"/>
            <a:ext cx="690275" cy="674124"/>
          </a:xfrm>
          <a:prstGeom prst="rect">
            <a:avLst/>
          </a:prstGeom>
          <a:noFill/>
          <a:ln>
            <a:noFill/>
          </a:ln>
        </p:spPr>
      </p:pic>
      <p:pic>
        <p:nvPicPr>
          <p:cNvPr id="20" name="Google Shape;167;p21">
            <a:extLst>
              <a:ext uri="{FF2B5EF4-FFF2-40B4-BE49-F238E27FC236}">
                <a16:creationId xmlns:a16="http://schemas.microsoft.com/office/drawing/2014/main" id="{BA67572B-C7CA-C7F8-9858-94F785678E55}"/>
              </a:ext>
            </a:extLst>
          </p:cNvPr>
          <p:cNvPicPr preferRelativeResize="0"/>
          <p:nvPr/>
        </p:nvPicPr>
        <p:blipFill>
          <a:blip r:embed="rId12">
            <a:alphaModFix/>
          </a:blip>
          <a:stretch>
            <a:fillRect/>
          </a:stretch>
        </p:blipFill>
        <p:spPr>
          <a:xfrm>
            <a:off x="4717512" y="1513279"/>
            <a:ext cx="690275" cy="674124"/>
          </a:xfrm>
          <a:prstGeom prst="rect">
            <a:avLst/>
          </a:prstGeom>
          <a:noFill/>
          <a:ln>
            <a:noFill/>
          </a:ln>
        </p:spPr>
      </p:pic>
    </p:spTree>
    <p:extLst>
      <p:ext uri="{BB962C8B-B14F-4D97-AF65-F5344CB8AC3E}">
        <p14:creationId xmlns:p14="http://schemas.microsoft.com/office/powerpoint/2010/main" val="364790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dissolv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4789</TotalTime>
  <Words>5789</Words>
  <Application>Microsoft Macintosh PowerPoint</Application>
  <PresentationFormat>On-screen Show (16:9)</PresentationFormat>
  <Paragraphs>514</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PT Serif</vt:lpstr>
      <vt:lpstr>Cambria Math</vt:lpstr>
      <vt:lpstr>Wingdings</vt:lpstr>
      <vt:lpstr>Simple Light</vt:lpstr>
      <vt:lpstr>Proactive Refresh for  Accountable Threshold Signatures</vt:lpstr>
      <vt:lpstr>Signatures</vt:lpstr>
      <vt:lpstr>t-out-of-n Threshold Signatures [D87]</vt:lpstr>
      <vt:lpstr>Threshold Signatures [D87]</vt:lpstr>
      <vt:lpstr>Two types of Threshold Signatures </vt:lpstr>
      <vt:lpstr>Warm-up</vt:lpstr>
      <vt:lpstr>The Trivial ATS</vt:lpstr>
      <vt:lpstr>The Trivial ATS</vt:lpstr>
      <vt:lpstr>Problem: Perpetual Leakage!</vt:lpstr>
      <vt:lpstr>Solution: Threshold Sigs with Proactive refresh [OY91]</vt:lpstr>
      <vt:lpstr>Existing Threshold Schemes</vt:lpstr>
      <vt:lpstr>The Trivial ATS is not refreshable</vt:lpstr>
      <vt:lpstr>The Trivial ATS is not refreshable</vt:lpstr>
      <vt:lpstr>The Trivial ATS is not refreshable</vt:lpstr>
      <vt:lpstr>The Trivial ATS is not refreshable</vt:lpstr>
      <vt:lpstr>The Trivial ATS is not refreshable</vt:lpstr>
      <vt:lpstr>This work</vt:lpstr>
      <vt:lpstr>Defining Security for an ATS with Proactive Refresh</vt:lpstr>
      <vt:lpstr>Challenger Setup</vt:lpstr>
      <vt:lpstr>Defining Unforgeability for ATS with Proactive Refresh</vt:lpstr>
      <vt:lpstr>uf-1 Unforgeability for ATS with Proactive Refresh</vt:lpstr>
      <vt:lpstr>uf-0 Unforgeability for ATS with Proactive Refresh</vt:lpstr>
      <vt:lpstr>Defining Accountability for ATS with Proactive Refresh</vt:lpstr>
      <vt:lpstr>acc-1 Accountability for ATS with Proactive Refresh</vt:lpstr>
      <vt:lpstr>acc-0 Accountability for ATS with Proactive Refresh</vt:lpstr>
      <vt:lpstr>Our Constructions for ATS with proactive Refresh</vt:lpstr>
      <vt:lpstr>BLS Overview</vt:lpstr>
      <vt:lpstr>BLS-based Accountable TS (no Proactive Refresh)</vt:lpstr>
      <vt:lpstr>BLS-based Accountable TS (no Proactive Refresh)</vt:lpstr>
      <vt:lpstr>BLS-based Accountable TS (no Proactive Refresh)</vt:lpstr>
      <vt:lpstr>Adding Proactive Refresh to Accountable TS - Attempt 1</vt:lpstr>
      <vt:lpstr>BLS-PR: Adding Proactive Refresh to Accountable TS</vt:lpstr>
      <vt:lpstr>Security Analysis</vt:lpstr>
      <vt:lpstr>Is BLS-PR acc-1 secure?</vt:lpstr>
      <vt:lpstr>Summary</vt:lpstr>
      <vt:lpstr>Conclusions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Proactive Refresh for  Accountable Threshold Signatures</dc:title>
  <cp:lastModifiedBy>Aditi Partap</cp:lastModifiedBy>
  <cp:revision>596</cp:revision>
  <dcterms:modified xsi:type="dcterms:W3CDTF">2023-04-07T15:38:56Z</dcterms:modified>
</cp:coreProperties>
</file>